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92" r:id="rId2"/>
    <p:sldId id="284" r:id="rId3"/>
    <p:sldId id="285" r:id="rId4"/>
    <p:sldId id="286" r:id="rId5"/>
    <p:sldId id="287" r:id="rId6"/>
    <p:sldId id="291" r:id="rId7"/>
    <p:sldId id="293"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508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7E85F1-DC0C-456B-8727-E07659677A3B}" v="17" dt="2019-02-15T11:53:09.79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008" y="114"/>
      </p:cViewPr>
      <p:guideLst/>
    </p:cSldViewPr>
  </p:slideViewPr>
  <p:notesTextViewPr>
    <p:cViewPr>
      <p:scale>
        <a:sx n="3" d="2"/>
        <a:sy n="3" d="2"/>
      </p:scale>
      <p:origin x="0" y="0"/>
    </p:cViewPr>
  </p:notesTextViewPr>
  <p:notesViewPr>
    <p:cSldViewPr snapToGrid="0">
      <p:cViewPr varScale="1">
        <p:scale>
          <a:sx n="63" d="100"/>
          <a:sy n="63" d="100"/>
        </p:scale>
        <p:origin x="3134" y="53"/>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E1C74923-1B82-4261-AD1A-8E1960B27E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a:extLst>
              <a:ext uri="{FF2B5EF4-FFF2-40B4-BE49-F238E27FC236}">
                <a16:creationId xmlns:a16="http://schemas.microsoft.com/office/drawing/2014/main" id="{351E4180-DF09-4385-B36B-26AB426698E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1C1487-B345-4D7A-8841-CAD3CA824CC5}" type="datetimeFigureOut">
              <a:rPr lang="en-GB" smtClean="0"/>
              <a:t>06/05/2020</a:t>
            </a:fld>
            <a:endParaRPr lang="en-GB"/>
          </a:p>
        </p:txBody>
      </p:sp>
      <p:sp>
        <p:nvSpPr>
          <p:cNvPr id="4" name="Tijdelijke aanduiding voor voettekst 3">
            <a:extLst>
              <a:ext uri="{FF2B5EF4-FFF2-40B4-BE49-F238E27FC236}">
                <a16:creationId xmlns:a16="http://schemas.microsoft.com/office/drawing/2014/main" id="{1903559B-28FA-44F2-AB00-780C2BE737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Tijdelijke aanduiding voor dianummer 4">
            <a:extLst>
              <a:ext uri="{FF2B5EF4-FFF2-40B4-BE49-F238E27FC236}">
                <a16:creationId xmlns:a16="http://schemas.microsoft.com/office/drawing/2014/main" id="{31479DEB-8B35-4839-8CC8-91D469BD646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0508FD-1E01-438E-8C89-F185A8F61F6B}" type="slidenum">
              <a:rPr lang="en-GB" smtClean="0"/>
              <a:t>‹#›</a:t>
            </a:fld>
            <a:endParaRPr lang="en-GB"/>
          </a:p>
        </p:txBody>
      </p:sp>
    </p:spTree>
    <p:extLst>
      <p:ext uri="{BB962C8B-B14F-4D97-AF65-F5344CB8AC3E}">
        <p14:creationId xmlns:p14="http://schemas.microsoft.com/office/powerpoint/2010/main" val="21377622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E80C9-88FF-41CC-B682-87BE510D46E0}" type="datetimeFigureOut">
              <a:rPr lang="en-US" smtClean="0"/>
              <a:t>5/6/2020</a:t>
            </a:fld>
            <a:endParaRPr lang="en-US"/>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smtClean="0"/>
              <a:t>Tekststijl van het model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62CCDC-2E71-4BE3-BCEF-A5F2FEDFFF6B}" type="slidenum">
              <a:rPr lang="en-US" smtClean="0"/>
              <a:t>‹#›</a:t>
            </a:fld>
            <a:endParaRPr lang="en-US"/>
          </a:p>
        </p:txBody>
      </p:sp>
    </p:spTree>
    <p:extLst>
      <p:ext uri="{BB962C8B-B14F-4D97-AF65-F5344CB8AC3E}">
        <p14:creationId xmlns:p14="http://schemas.microsoft.com/office/powerpoint/2010/main" val="34157880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222C36E-B415-4CC4-9635-57F5EAB31CAE}" type="slidenum">
              <a:rPr lang="nl-NL" smtClean="0"/>
              <a:t>1</a:t>
            </a:fld>
            <a:endParaRPr lang="nl-NL"/>
          </a:p>
        </p:txBody>
      </p:sp>
    </p:spTree>
    <p:extLst>
      <p:ext uri="{BB962C8B-B14F-4D97-AF65-F5344CB8AC3E}">
        <p14:creationId xmlns:p14="http://schemas.microsoft.com/office/powerpoint/2010/main" val="34401631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pic>
        <p:nvPicPr>
          <p:cNvPr id="21" name="Afbeelding 4">
            <a:extLst>
              <a:ext uri="{FF2B5EF4-FFF2-40B4-BE49-F238E27FC236}">
                <a16:creationId xmlns:a16="http://schemas.microsoft.com/office/drawing/2014/main" id="{3E43DDCB-339E-4C3A-9E9E-C22943510D3B}"/>
              </a:ext>
            </a:extLst>
          </p:cNvPr>
          <p:cNvPicPr>
            <a:picLocks noChangeAspect="1"/>
          </p:cNvPicPr>
          <p:nvPr userDrawn="1"/>
        </p:nvPicPr>
        <p:blipFill>
          <a:blip r:embed="rId2"/>
          <a:stretch>
            <a:fillRect/>
          </a:stretch>
        </p:blipFill>
        <p:spPr>
          <a:xfrm>
            <a:off x="4043906" y="1624875"/>
            <a:ext cx="3997787" cy="2545109"/>
          </a:xfrm>
          <a:prstGeom prst="rect">
            <a:avLst/>
          </a:prstGeom>
        </p:spPr>
      </p:pic>
      <p:sp>
        <p:nvSpPr>
          <p:cNvPr id="27" name="Tijdelijke aanduiding voor tekst 26">
            <a:extLst>
              <a:ext uri="{FF2B5EF4-FFF2-40B4-BE49-F238E27FC236}">
                <a16:creationId xmlns:a16="http://schemas.microsoft.com/office/drawing/2014/main" id="{62D72DF6-455F-49BB-BA77-CFB0EF824348}"/>
              </a:ext>
            </a:extLst>
          </p:cNvPr>
          <p:cNvSpPr>
            <a:spLocks noGrp="1"/>
          </p:cNvSpPr>
          <p:nvPr>
            <p:ph type="body" sz="quarter" idx="10" hasCustomPrompt="1"/>
          </p:nvPr>
        </p:nvSpPr>
        <p:spPr>
          <a:xfrm>
            <a:off x="669925" y="1884363"/>
            <a:ext cx="7839075" cy="3089275"/>
          </a:xfrm>
        </p:spPr>
        <p:txBody>
          <a:bodyPr>
            <a:normAutofit/>
          </a:bodyPr>
          <a:lstStyle>
            <a:lvl1pPr marL="0" indent="0">
              <a:buNone/>
              <a:defRPr lang="en-GB" sz="6750" b="1" i="0" u="none" strike="noStrike" cap="none" spc="0" baseline="0" dirty="0">
                <a:ln>
                  <a:noFill/>
                </a:ln>
                <a:solidFill>
                  <a:srgbClr val="000000"/>
                </a:solidFill>
                <a:uFillTx/>
                <a:latin typeface="Avenir Next Condensed"/>
                <a:ea typeface="Avenir Next Condensed"/>
                <a:cs typeface="Avenir Next Condensed"/>
                <a:sym typeface="Helvetica Neue Medium"/>
              </a:defRPr>
            </a:lvl1pPr>
          </a:lstStyle>
          <a:p>
            <a:pPr lvl="0"/>
            <a:r>
              <a:rPr lang="nl-NL" sz="6750" dirty="0">
                <a:latin typeface="Avenir Next Condensed"/>
              </a:rPr>
              <a:t>VOORBEELD VAN EEN TITEL_</a:t>
            </a:r>
            <a:endParaRPr lang="en-GB" dirty="0"/>
          </a:p>
        </p:txBody>
      </p:sp>
      <p:sp>
        <p:nvSpPr>
          <p:cNvPr id="29" name="Tijdelijke aanduiding voor tekst 28">
            <a:extLst>
              <a:ext uri="{FF2B5EF4-FFF2-40B4-BE49-F238E27FC236}">
                <a16:creationId xmlns:a16="http://schemas.microsoft.com/office/drawing/2014/main" id="{FDED8E11-341A-45D2-85B1-F7C4DB53232E}"/>
              </a:ext>
            </a:extLst>
          </p:cNvPr>
          <p:cNvSpPr>
            <a:spLocks noGrp="1"/>
          </p:cNvSpPr>
          <p:nvPr>
            <p:ph type="body" sz="quarter" idx="11" hasCustomPrompt="1"/>
          </p:nvPr>
        </p:nvSpPr>
        <p:spPr>
          <a:xfrm>
            <a:off x="669925" y="5095875"/>
            <a:ext cx="7839075" cy="1009650"/>
          </a:xfrm>
        </p:spPr>
        <p:txBody>
          <a:bodyPr>
            <a:normAutofit/>
          </a:bodyPr>
          <a:lstStyle>
            <a:lvl1pPr marL="0" indent="0">
              <a:buNone/>
              <a:defRPr lang="en-GB" sz="3300" b="0" i="0" u="none" strike="noStrike" cap="none" spc="0" baseline="0" dirty="0">
                <a:ln>
                  <a:noFill/>
                </a:ln>
                <a:solidFill>
                  <a:srgbClr val="000000"/>
                </a:solidFill>
                <a:uFillTx/>
                <a:latin typeface="Avenir Next Condensed"/>
                <a:ea typeface="Avenir Next Condensed Medium"/>
                <a:cs typeface="Avenir Next Condensed Medium"/>
                <a:sym typeface="Avenir Next Condensed Medium"/>
              </a:defRPr>
            </a:lvl1pPr>
          </a:lstStyle>
          <a:p>
            <a:pPr lvl="0"/>
            <a:r>
              <a:rPr lang="nl-NL" dirty="0"/>
              <a:t>VOORBEELD VAN EEN ONDERTITEL</a:t>
            </a:r>
            <a:endParaRPr lang="en-GB" dirty="0"/>
          </a:p>
        </p:txBody>
      </p:sp>
      <p:sp>
        <p:nvSpPr>
          <p:cNvPr id="34" name="Tijdelijke aanduiding voor tekst 33">
            <a:extLst>
              <a:ext uri="{FF2B5EF4-FFF2-40B4-BE49-F238E27FC236}">
                <a16:creationId xmlns:a16="http://schemas.microsoft.com/office/drawing/2014/main" id="{D9C3A310-643B-4139-9F62-77D06674713C}"/>
              </a:ext>
            </a:extLst>
          </p:cNvPr>
          <p:cNvSpPr>
            <a:spLocks noGrp="1"/>
          </p:cNvSpPr>
          <p:nvPr>
            <p:ph type="body" sz="quarter" idx="12" hasCustomPrompt="1"/>
          </p:nvPr>
        </p:nvSpPr>
        <p:spPr>
          <a:xfrm>
            <a:off x="669925" y="1196297"/>
            <a:ext cx="7844102" cy="588915"/>
          </a:xfrm>
        </p:spPr>
        <p:txBody>
          <a:bodyPr anchor="b">
            <a:noAutofit/>
          </a:bodyPr>
          <a:lstStyle>
            <a:lvl1pPr marL="0" indent="0">
              <a:buNone/>
              <a:defRPr lang="nl-NL" sz="2461" b="0" kern="1200" baseline="0" dirty="0" smtClean="0">
                <a:solidFill>
                  <a:srgbClr val="E50856"/>
                </a:solidFill>
                <a:latin typeface="Avenir Next Condensed"/>
                <a:ea typeface="Avenir Next Condensed Demi Bold"/>
                <a:cs typeface="Avenir Next Condensed Demi Bold"/>
                <a:sym typeface="Avenir Next Condensed Demi Bold"/>
              </a:defRPr>
            </a:lvl1pPr>
          </a:lstStyle>
          <a:p>
            <a:pPr lvl="0"/>
            <a:r>
              <a:rPr lang="nl-NL" dirty="0"/>
              <a:t>NAAM OPLEIDING/FACULTEIT</a:t>
            </a:r>
          </a:p>
        </p:txBody>
      </p:sp>
    </p:spTree>
    <p:extLst>
      <p:ext uri="{BB962C8B-B14F-4D97-AF65-F5344CB8AC3E}">
        <p14:creationId xmlns:p14="http://schemas.microsoft.com/office/powerpoint/2010/main" val="2819816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49" y="1825625"/>
            <a:ext cx="7886699"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1646481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vl1pPr>
          </a:lstStyle>
          <a:p>
            <a:pPr lvl="0"/>
            <a:r>
              <a:rPr lang="nl-NL" sz="1700" dirty="0"/>
              <a:t>Voorbeeldtekst</a:t>
            </a:r>
            <a:endParaRPr lang="en-GB" dirty="0"/>
          </a:p>
        </p:txBody>
      </p:sp>
    </p:spTree>
    <p:extLst>
      <p:ext uri="{BB962C8B-B14F-4D97-AF65-F5344CB8AC3E}">
        <p14:creationId xmlns:p14="http://schemas.microsoft.com/office/powerpoint/2010/main" val="357888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Tekst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1825625"/>
            <a:ext cx="3600450" cy="4351338"/>
          </a:xfrm>
        </p:spPr>
        <p:txBody>
          <a:bodyPr>
            <a:normAutofit/>
          </a:bodyPr>
          <a:lstStyle>
            <a:lvl1pPr marL="0" indent="0">
              <a:buNone/>
              <a:defRPr sz="17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6" name="Tijdelijke aanduiding voor afbeelding 5">
            <a:extLst>
              <a:ext uri="{FF2B5EF4-FFF2-40B4-BE49-F238E27FC236}">
                <a16:creationId xmlns:a16="http://schemas.microsoft.com/office/drawing/2014/main" id="{260C8E6A-14DF-4CBC-B795-FDA284EC4712}"/>
              </a:ext>
            </a:extLst>
          </p:cNvPr>
          <p:cNvSpPr>
            <a:spLocks noGrp="1"/>
          </p:cNvSpPr>
          <p:nvPr>
            <p:ph type="pic" sz="quarter" idx="11"/>
          </p:nvPr>
        </p:nvSpPr>
        <p:spPr>
          <a:xfrm>
            <a:off x="4914902" y="1825625"/>
            <a:ext cx="3600450" cy="4351338"/>
          </a:xfrm>
        </p:spPr>
        <p:txBody>
          <a:bodyPr>
            <a:normAutofit/>
          </a:bodyPr>
          <a:lstStyle>
            <a:lvl1pPr>
              <a:defRPr sz="1700">
                <a:latin typeface="Arial" panose="020B0604020202020204" pitchFamily="34" charset="0"/>
                <a:cs typeface="Arial" panose="020B0604020202020204" pitchFamily="34" charset="0"/>
              </a:defRPr>
            </a:lvl1pPr>
          </a:lstStyle>
          <a:p>
            <a:r>
              <a:rPr lang="nl-NL" smtClean="0"/>
              <a:t>Klik op het pictogram als u een afbeelding wilt toevoegen</a:t>
            </a:r>
            <a:endParaRPr lang="en-GB" dirty="0"/>
          </a:p>
        </p:txBody>
      </p:sp>
    </p:spTree>
    <p:extLst>
      <p:ext uri="{BB962C8B-B14F-4D97-AF65-F5344CB8AC3E}">
        <p14:creationId xmlns:p14="http://schemas.microsoft.com/office/powerpoint/2010/main" val="2602513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ubbele Titel en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BE6917-89F7-48C5-A271-631CE8C0D5C1}"/>
              </a:ext>
            </a:extLst>
          </p:cNvPr>
          <p:cNvSpPr>
            <a:spLocks noGrp="1"/>
          </p:cNvSpPr>
          <p:nvPr>
            <p:ph type="title" hasCustomPrompt="1"/>
          </p:nvPr>
        </p:nvSpPr>
        <p:spPr/>
        <p:txBody>
          <a:bodyPr anchor="b">
            <a:normAutofit/>
          </a:bodyPr>
          <a:lstStyle>
            <a:lvl1pPr>
              <a:defRPr lang="en-GB" sz="3200" b="0" kern="1200" dirty="0" smtClean="0">
                <a:solidFill>
                  <a:srgbClr val="E50856"/>
                </a:solidFill>
                <a:latin typeface="Avenir Next Condensed"/>
                <a:ea typeface="Avenir Next Condensed"/>
                <a:cs typeface="Arial" panose="020B0604020202020204" pitchFamily="34" charset="0"/>
                <a:sym typeface="Avenir Next Condensed Demi Bold"/>
              </a:defRPr>
            </a:lvl1pPr>
          </a:lstStyle>
          <a:p>
            <a:pPr marL="0" lvl="0" indent="0" algn="l" defTabSz="685783" rtl="0" eaLnBrk="1" latinLnBrk="0" hangingPunct="1">
              <a:lnSpc>
                <a:spcPct val="90000"/>
              </a:lnSpc>
              <a:spcBef>
                <a:spcPts val="750"/>
              </a:spcBef>
              <a:buFont typeface="Arial" panose="020B0604020202020204" pitchFamily="34" charset="0"/>
              <a:buNone/>
            </a:pPr>
            <a:r>
              <a:rPr lang="nl-NL" dirty="0"/>
              <a:t>VOORBEELD VAN EEN ONDERWERP</a:t>
            </a:r>
            <a:endParaRPr lang="en-GB" dirty="0"/>
          </a:p>
        </p:txBody>
      </p:sp>
      <p:sp>
        <p:nvSpPr>
          <p:cNvPr id="3" name="Tijdelijke aanduiding voor inhoud 2">
            <a:extLst>
              <a:ext uri="{FF2B5EF4-FFF2-40B4-BE49-F238E27FC236}">
                <a16:creationId xmlns:a16="http://schemas.microsoft.com/office/drawing/2014/main" id="{1F4D8162-1AA2-4B35-BEA6-C78FDA7F8A36}"/>
              </a:ext>
            </a:extLst>
          </p:cNvPr>
          <p:cNvSpPr>
            <a:spLocks noGrp="1"/>
          </p:cNvSpPr>
          <p:nvPr>
            <p:ph idx="1" hasCustomPrompt="1"/>
          </p:nvPr>
        </p:nvSpPr>
        <p:spPr>
          <a:xfrm>
            <a:off x="628650" y="2438397"/>
            <a:ext cx="3600450" cy="3738566"/>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8" name="Tijdelijke aanduiding voor inhoud 2">
            <a:extLst>
              <a:ext uri="{FF2B5EF4-FFF2-40B4-BE49-F238E27FC236}">
                <a16:creationId xmlns:a16="http://schemas.microsoft.com/office/drawing/2014/main" id="{302C1A6C-E298-44F7-B7CD-33C3102FF01B}"/>
              </a:ext>
            </a:extLst>
          </p:cNvPr>
          <p:cNvSpPr>
            <a:spLocks noGrp="1"/>
          </p:cNvSpPr>
          <p:nvPr>
            <p:ph idx="14" hasCustomPrompt="1"/>
          </p:nvPr>
        </p:nvSpPr>
        <p:spPr>
          <a:xfrm>
            <a:off x="4914900" y="2438395"/>
            <a:ext cx="3600450" cy="3738568"/>
          </a:xfrm>
        </p:spPr>
        <p:txBody>
          <a:bodyPr>
            <a:normAutofit/>
          </a:bodyPr>
          <a:lstStyle>
            <a:lvl1pPr marL="0" indent="0">
              <a:buNone/>
              <a:defRPr sz="1600">
                <a:latin typeface="Arial" panose="020B0604020202020204" pitchFamily="34" charset="0"/>
                <a:cs typeface="Arial" panose="020B0604020202020204" pitchFamily="34" charset="0"/>
              </a:defRPr>
            </a:lvl1pPr>
          </a:lstStyle>
          <a:p>
            <a:pPr lvl="0"/>
            <a:r>
              <a:rPr lang="nl-NL" sz="1700" dirty="0"/>
              <a:t>Voorbeeldtekst</a:t>
            </a:r>
            <a:endParaRPr lang="en-GB" dirty="0"/>
          </a:p>
        </p:txBody>
      </p:sp>
      <p:sp>
        <p:nvSpPr>
          <p:cNvPr id="9" name="Tijdelijke aanduiding voor tekst 4">
            <a:extLst>
              <a:ext uri="{FF2B5EF4-FFF2-40B4-BE49-F238E27FC236}">
                <a16:creationId xmlns:a16="http://schemas.microsoft.com/office/drawing/2014/main" id="{4B8653B3-70AE-4E3E-9A4D-3EAF4B4F4A9E}"/>
              </a:ext>
            </a:extLst>
          </p:cNvPr>
          <p:cNvSpPr>
            <a:spLocks noGrp="1"/>
          </p:cNvSpPr>
          <p:nvPr>
            <p:ph type="body" sz="quarter" idx="15" hasCustomPrompt="1"/>
          </p:nvPr>
        </p:nvSpPr>
        <p:spPr>
          <a:xfrm>
            <a:off x="4914900" y="1778433"/>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
        <p:nvSpPr>
          <p:cNvPr id="10" name="Tijdelijke aanduiding voor tekst 4">
            <a:extLst>
              <a:ext uri="{FF2B5EF4-FFF2-40B4-BE49-F238E27FC236}">
                <a16:creationId xmlns:a16="http://schemas.microsoft.com/office/drawing/2014/main" id="{60C7571E-BBB1-4DDF-9329-A0C028CAE8FB}"/>
              </a:ext>
            </a:extLst>
          </p:cNvPr>
          <p:cNvSpPr>
            <a:spLocks noGrp="1"/>
          </p:cNvSpPr>
          <p:nvPr>
            <p:ph type="body" sz="quarter" idx="16" hasCustomPrompt="1"/>
          </p:nvPr>
        </p:nvSpPr>
        <p:spPr>
          <a:xfrm>
            <a:off x="628650" y="1778434"/>
            <a:ext cx="3600450" cy="572219"/>
          </a:xfrm>
        </p:spPr>
        <p:txBody>
          <a:bodyPr anchor="ctr">
            <a:normAutofit/>
          </a:bodyPr>
          <a:lstStyle>
            <a:lvl1pPr marL="0" indent="0">
              <a:buNone/>
              <a:defRPr sz="1600" b="1"/>
            </a:lvl1pPr>
          </a:lstStyle>
          <a:p>
            <a:pPr lvl="0"/>
            <a:r>
              <a:rPr lang="nl-NL" dirty="0"/>
              <a:t>Klik om een tekst toe te voegen</a:t>
            </a:r>
            <a:endParaRPr lang="en-GB" dirty="0"/>
          </a:p>
        </p:txBody>
      </p:sp>
    </p:spTree>
    <p:extLst>
      <p:ext uri="{BB962C8B-B14F-4D97-AF65-F5344CB8AC3E}">
        <p14:creationId xmlns:p14="http://schemas.microsoft.com/office/powerpoint/2010/main" val="3581650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13" name="Rechthoek">
            <a:extLst>
              <a:ext uri="{FF2B5EF4-FFF2-40B4-BE49-F238E27FC236}">
                <a16:creationId xmlns:a16="http://schemas.microsoft.com/office/drawing/2014/main" id="{2F35E840-7D0C-489A-B88C-9B5B6A358F43}"/>
              </a:ext>
            </a:extLst>
          </p:cNvPr>
          <p:cNvSpPr/>
          <p:nvPr userDrawn="1"/>
        </p:nvSpPr>
        <p:spPr>
          <a:xfrm>
            <a:off x="2362200" y="733425"/>
            <a:ext cx="4419600" cy="5391150"/>
          </a:xfrm>
          <a:prstGeom prst="rect">
            <a:avLst/>
          </a:prstGeom>
          <a:solidFill>
            <a:srgbClr val="000000"/>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a:p>
        </p:txBody>
      </p:sp>
      <p:pic>
        <p:nvPicPr>
          <p:cNvPr id="14" name="Afbeelding 2">
            <a:extLst>
              <a:ext uri="{FF2B5EF4-FFF2-40B4-BE49-F238E27FC236}">
                <a16:creationId xmlns:a16="http://schemas.microsoft.com/office/drawing/2014/main" id="{FFDA8079-95BD-45E3-8313-ABF6A59ED207}"/>
              </a:ext>
            </a:extLst>
          </p:cNvPr>
          <p:cNvPicPr>
            <a:picLocks noChangeAspect="1"/>
          </p:cNvPicPr>
          <p:nvPr userDrawn="1"/>
        </p:nvPicPr>
        <p:blipFill>
          <a:blip r:embed="rId2"/>
          <a:stretch>
            <a:fillRect/>
          </a:stretch>
        </p:blipFill>
        <p:spPr>
          <a:xfrm>
            <a:off x="2730161" y="601588"/>
            <a:ext cx="355939" cy="297299"/>
          </a:xfrm>
          <a:prstGeom prst="rect">
            <a:avLst/>
          </a:prstGeom>
        </p:spPr>
      </p:pic>
      <p:sp>
        <p:nvSpPr>
          <p:cNvPr id="18" name="Tijdelijke aanduiding voor tekst 17">
            <a:extLst>
              <a:ext uri="{FF2B5EF4-FFF2-40B4-BE49-F238E27FC236}">
                <a16:creationId xmlns:a16="http://schemas.microsoft.com/office/drawing/2014/main" id="{0085B888-A864-4C76-87C8-996231F3744D}"/>
              </a:ext>
            </a:extLst>
          </p:cNvPr>
          <p:cNvSpPr>
            <a:spLocks noGrp="1"/>
          </p:cNvSpPr>
          <p:nvPr>
            <p:ph type="body" sz="quarter" idx="10" hasCustomPrompt="1"/>
          </p:nvPr>
        </p:nvSpPr>
        <p:spPr>
          <a:xfrm>
            <a:off x="2730839" y="1628775"/>
            <a:ext cx="3682322" cy="3600450"/>
          </a:xfrm>
        </p:spPr>
        <p:txBody>
          <a:bodyPr>
            <a:normAutofit/>
          </a:bodyPr>
          <a:lstStyle>
            <a:lvl1pPr marL="0" indent="0">
              <a:buNone/>
              <a:defRPr sz="3600">
                <a:solidFill>
                  <a:schemeClr val="bg1"/>
                </a:solidFill>
              </a:defRPr>
            </a:lvl1pPr>
          </a:lstStyle>
          <a:p>
            <a:pPr lvl="0"/>
            <a:r>
              <a:rPr lang="nl-NL" sz="3600" dirty="0"/>
              <a:t>‘</a:t>
            </a:r>
            <a:r>
              <a:rPr lang="en-GB" sz="3600" dirty="0"/>
              <a:t>Quote’</a:t>
            </a:r>
            <a:endParaRPr lang="nl-NL" sz="3600" dirty="0"/>
          </a:p>
        </p:txBody>
      </p:sp>
      <p:sp>
        <p:nvSpPr>
          <p:cNvPr id="20" name="Tijdelijke aanduiding voor tekst 19">
            <a:extLst>
              <a:ext uri="{FF2B5EF4-FFF2-40B4-BE49-F238E27FC236}">
                <a16:creationId xmlns:a16="http://schemas.microsoft.com/office/drawing/2014/main" id="{7E150451-5081-475D-A7BF-2CE6F5C377F5}"/>
              </a:ext>
            </a:extLst>
          </p:cNvPr>
          <p:cNvSpPr>
            <a:spLocks noGrp="1"/>
          </p:cNvSpPr>
          <p:nvPr>
            <p:ph type="body" sz="quarter" idx="11" hasCustomPrompt="1"/>
          </p:nvPr>
        </p:nvSpPr>
        <p:spPr>
          <a:xfrm>
            <a:off x="2730161" y="5429599"/>
            <a:ext cx="3683000" cy="493713"/>
          </a:xfrm>
        </p:spPr>
        <p:txBody>
          <a:bodyPr anchor="b"/>
          <a:lstStyle>
            <a:lvl1pPr marL="0" indent="0">
              <a:buNone/>
              <a:defRPr sz="1740">
                <a:solidFill>
                  <a:schemeClr val="bg1"/>
                </a:solidFill>
              </a:defRPr>
            </a:lvl1pPr>
          </a:lstStyle>
          <a:p>
            <a:pPr lvl="0"/>
            <a:r>
              <a:rPr lang="nl-NL" dirty="0"/>
              <a:t>NAAM</a:t>
            </a:r>
            <a:endParaRPr lang="en-GB" dirty="0"/>
          </a:p>
        </p:txBody>
      </p:sp>
    </p:spTree>
    <p:extLst>
      <p:ext uri="{BB962C8B-B14F-4D97-AF65-F5344CB8AC3E}">
        <p14:creationId xmlns:p14="http://schemas.microsoft.com/office/powerpoint/2010/main" val="314225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D6486190-F1D1-43BB-B712-AB7BE1C184AD}"/>
              </a:ext>
            </a:extLst>
          </p:cNvPr>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nl-NL" dirty="0"/>
              <a:t>Klik om stijl te bewerken</a:t>
            </a:r>
            <a:endParaRPr lang="en-GB" dirty="0"/>
          </a:p>
        </p:txBody>
      </p:sp>
      <p:sp>
        <p:nvSpPr>
          <p:cNvPr id="3" name="Tijdelijke aanduiding voor tekst 2">
            <a:extLst>
              <a:ext uri="{FF2B5EF4-FFF2-40B4-BE49-F238E27FC236}">
                <a16:creationId xmlns:a16="http://schemas.microsoft.com/office/drawing/2014/main" id="{6BC46703-C372-4CCF-BBDB-349EF159E78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8" name="Afbeelding 7">
            <a:extLst>
              <a:ext uri="{FF2B5EF4-FFF2-40B4-BE49-F238E27FC236}">
                <a16:creationId xmlns:a16="http://schemas.microsoft.com/office/drawing/2014/main" id="{D2936B9B-9586-48DE-B845-C54BC129D8BB}"/>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7149806" y="6227762"/>
            <a:ext cx="1359194" cy="588915"/>
          </a:xfrm>
          <a:prstGeom prst="rect">
            <a:avLst/>
          </a:prstGeom>
        </p:spPr>
      </p:pic>
    </p:spTree>
    <p:extLst>
      <p:ext uri="{BB962C8B-B14F-4D97-AF65-F5344CB8AC3E}">
        <p14:creationId xmlns:p14="http://schemas.microsoft.com/office/powerpoint/2010/main" val="4195920315"/>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4" r:id="rId4"/>
    <p:sldLayoutId id="2147483657" r:id="rId5"/>
    <p:sldLayoutId id="2147483653" r:id="rId6"/>
  </p:sldLayoutIdLst>
  <p:txStyles>
    <p:titleStyle>
      <a:lvl1pPr algn="l" defTabSz="685783" rtl="0" eaLnBrk="1" latinLnBrk="0" hangingPunct="1">
        <a:lnSpc>
          <a:spcPct val="90000"/>
        </a:lnSpc>
        <a:spcBef>
          <a:spcPct val="0"/>
        </a:spcBef>
        <a:buNone/>
        <a:defRPr lang="nl-NL" sz="3200" b="0" kern="1200" baseline="0" dirty="0">
          <a:solidFill>
            <a:srgbClr val="E50856"/>
          </a:solidFill>
          <a:latin typeface="Avenir Next Condensed"/>
          <a:ea typeface="+mj-ea"/>
          <a:cs typeface="Arial" panose="020B0604020202020204" pitchFamily="34" charset="0"/>
          <a:sym typeface="Avenir Next Condensed Demi Bold"/>
        </a:defRPr>
      </a:lvl1pPr>
    </p:titleStyle>
    <p:bodyStyle>
      <a:lvl1pPr marL="171446" indent="-171446" algn="l" defTabSz="685783" rtl="0" eaLnBrk="1" latinLnBrk="0" hangingPunct="1">
        <a:lnSpc>
          <a:spcPct val="80000"/>
        </a:lnSpc>
        <a:spcBef>
          <a:spcPts val="75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514337" indent="-171446" algn="l" defTabSz="685783" rtl="0" eaLnBrk="1" latinLnBrk="0" hangingPunct="1">
        <a:lnSpc>
          <a:spcPct val="8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28" indent="-171446" algn="l" defTabSz="685783" rtl="0" eaLnBrk="1" latinLnBrk="0" hangingPunct="1">
        <a:lnSpc>
          <a:spcPct val="8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20"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12" indent="-171446" algn="l" defTabSz="685783" rtl="0" eaLnBrk="1" latinLnBrk="0" hangingPunct="1">
        <a:lnSpc>
          <a:spcPct val="8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microsoft.com/office/2007/relationships/media" Target="../media/media3.m4a"/><Relationship Id="rId7" Type="http://schemas.openxmlformats.org/officeDocument/2006/relationships/image" Target="../media/image6.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png"/><Relationship Id="rId5" Type="http://schemas.openxmlformats.org/officeDocument/2006/relationships/slideLayout" Target="../slideLayouts/slideLayout2.xml"/><Relationship Id="rId4" Type="http://schemas.openxmlformats.org/officeDocument/2006/relationships/audio" Target="../media/media3.m4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5.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5.png"/><Relationship Id="rId4" Type="http://schemas.openxmlformats.org/officeDocument/2006/relationships/image" Target="../media/image8.gif"/></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5.pn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5.png"/><Relationship Id="rId4" Type="http://schemas.openxmlformats.org/officeDocument/2006/relationships/hyperlink" Target="mailto:sustainable.energy@han.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ndertitel 7"/>
          <p:cNvSpPr>
            <a:spLocks noGrp="1"/>
          </p:cNvSpPr>
          <p:nvPr>
            <p:ph type="body" sz="quarter" idx="10"/>
          </p:nvPr>
        </p:nvSpPr>
        <p:spPr/>
        <p:txBody>
          <a:bodyPr>
            <a:normAutofit/>
          </a:bodyPr>
          <a:lstStyle/>
          <a:p>
            <a:pPr marL="0" indent="0">
              <a:buNone/>
            </a:pPr>
            <a:r>
              <a:rPr lang="nl-NL" sz="4800" dirty="0" smtClean="0"/>
              <a:t>Master track</a:t>
            </a:r>
          </a:p>
          <a:p>
            <a:pPr marL="0" indent="0">
              <a:buNone/>
            </a:pPr>
            <a:r>
              <a:rPr lang="nl-NL" sz="4800" dirty="0" smtClean="0"/>
              <a:t>Sustainable Energy</a:t>
            </a:r>
            <a:endParaRPr lang="nl-NL" sz="4800" dirty="0"/>
          </a:p>
        </p:txBody>
      </p:sp>
      <p:sp>
        <p:nvSpPr>
          <p:cNvPr id="4" name="Text Placeholder 3"/>
          <p:cNvSpPr>
            <a:spLocks noGrp="1"/>
          </p:cNvSpPr>
          <p:nvPr>
            <p:ph type="body" sz="quarter" idx="11"/>
          </p:nvPr>
        </p:nvSpPr>
        <p:spPr/>
        <p:txBody>
          <a:bodyPr>
            <a:normAutofit/>
          </a:bodyPr>
          <a:lstStyle/>
          <a:p>
            <a:r>
              <a:rPr lang="nl-NL" sz="1800" dirty="0" err="1" smtClean="0"/>
              <a:t>Description</a:t>
            </a:r>
            <a:r>
              <a:rPr lang="nl-NL" sz="1800" dirty="0" smtClean="0"/>
              <a:t> </a:t>
            </a:r>
          </a:p>
          <a:p>
            <a:r>
              <a:rPr lang="nl-NL" sz="1800" dirty="0" smtClean="0"/>
              <a:t>May 2020</a:t>
            </a:r>
            <a:endParaRPr lang="en-US" sz="1800" dirty="0"/>
          </a:p>
        </p:txBody>
      </p:sp>
      <p:sp>
        <p:nvSpPr>
          <p:cNvPr id="5" name="Text Placeholder 4"/>
          <p:cNvSpPr>
            <a:spLocks noGrp="1"/>
          </p:cNvSpPr>
          <p:nvPr>
            <p:ph type="body" sz="quarter" idx="12"/>
          </p:nvPr>
        </p:nvSpPr>
        <p:spPr/>
        <p:txBody>
          <a:bodyPr/>
          <a:lstStyle/>
          <a:p>
            <a:r>
              <a:rPr lang="nl-NL" sz="3600" spc="60" dirty="0"/>
              <a:t>Master Engineering </a:t>
            </a:r>
            <a:r>
              <a:rPr lang="nl-NL" sz="3600" spc="60" dirty="0" smtClean="0"/>
              <a:t>Systems</a:t>
            </a:r>
            <a:endParaRPr lang="en-US" dirty="0"/>
          </a:p>
        </p:txBody>
      </p:sp>
      <p:pic>
        <p:nvPicPr>
          <p:cNvPr id="1026" name="Picture 2"/>
          <p:cNvPicPr>
            <a:picLocks noChangeAspect="1" noChangeArrowheads="1"/>
          </p:cNvPicPr>
          <p:nvPr/>
        </p:nvPicPr>
        <p:blipFill>
          <a:blip r:embed="rId5" cstate="print"/>
          <a:srcRect/>
          <a:stretch>
            <a:fillRect/>
          </a:stretch>
        </p:blipFill>
        <p:spPr bwMode="auto">
          <a:xfrm>
            <a:off x="1421650" y="773705"/>
            <a:ext cx="7181850" cy="109537"/>
          </a:xfrm>
          <a:prstGeom prst="rect">
            <a:avLst/>
          </a:prstGeom>
          <a:noFill/>
          <a:ln w="9525">
            <a:noFill/>
            <a:miter lim="800000"/>
            <a:headEnd/>
            <a:tailEnd/>
          </a:ln>
        </p:spPr>
      </p:pic>
      <p:pic>
        <p:nvPicPr>
          <p:cNvPr id="3" name="sheet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98700" y="273642"/>
            <a:ext cx="609600" cy="609600"/>
          </a:xfrm>
          <a:prstGeom prst="rect">
            <a:avLst/>
          </a:prstGeom>
        </p:spPr>
      </p:pic>
    </p:spTree>
    <p:extLst>
      <p:ext uri="{BB962C8B-B14F-4D97-AF65-F5344CB8AC3E}">
        <p14:creationId xmlns:p14="http://schemas.microsoft.com/office/powerpoint/2010/main" val="1806992297"/>
      </p:ext>
    </p:extLst>
  </p:cSld>
  <p:clrMapOvr>
    <a:masterClrMapping/>
  </p:clrMapOvr>
  <mc:AlternateContent xmlns:mc="http://schemas.openxmlformats.org/markup-compatibility/2006">
    <mc:Choice xmlns:p14="http://schemas.microsoft.com/office/powerpoint/2010/main" Requires="p14">
      <p:transition spd="slow" p14:dur="2000" advTm="18688"/>
    </mc:Choice>
    <mc:Fallback>
      <p:transition spd="slow" advTm="1868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61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1361" objId="3"/>
        <p14:triggerEvt type="onClick" time="1362" objId="3"/>
        <p14:stopEvt time="17566" objId="3"/>
      </p14:showEvtLst>
    </p:ext>
  </p:extLs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Energy </a:t>
            </a:r>
            <a:r>
              <a:rPr lang="nl-NL" dirty="0" err="1" smtClean="0"/>
              <a:t>transition</a:t>
            </a:r>
            <a:endParaRPr lang="en-GB" dirty="0"/>
          </a:p>
        </p:txBody>
      </p:sp>
      <p:pic>
        <p:nvPicPr>
          <p:cNvPr id="11" name="sheet2b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51557" y="1127234"/>
            <a:ext cx="609600" cy="609600"/>
          </a:xfrm>
          <a:prstGeom prst="rect">
            <a:avLst/>
          </a:prstGeom>
        </p:spPr>
      </p:pic>
      <p:pic>
        <p:nvPicPr>
          <p:cNvPr id="13" name="sheet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6"/>
          <a:stretch>
            <a:fillRect/>
          </a:stretch>
        </p:blipFill>
        <p:spPr>
          <a:xfrm>
            <a:off x="8351557" y="206613"/>
            <a:ext cx="609600" cy="609600"/>
          </a:xfrm>
          <a:prstGeom prst="rect">
            <a:avLst/>
          </a:prstGeom>
        </p:spPr>
      </p:pic>
      <p:grpSp>
        <p:nvGrpSpPr>
          <p:cNvPr id="16" name="Group 15"/>
          <p:cNvGrpSpPr/>
          <p:nvPr/>
        </p:nvGrpSpPr>
        <p:grpSpPr>
          <a:xfrm>
            <a:off x="218428" y="1782976"/>
            <a:ext cx="8707145" cy="4563736"/>
            <a:chOff x="218428" y="1782976"/>
            <a:chExt cx="8707145" cy="4563736"/>
          </a:xfrm>
        </p:grpSpPr>
        <p:grpSp>
          <p:nvGrpSpPr>
            <p:cNvPr id="4" name="Group 3"/>
            <p:cNvGrpSpPr>
              <a:grpSpLocks noChangeAspect="1"/>
            </p:cNvGrpSpPr>
            <p:nvPr/>
          </p:nvGrpSpPr>
          <p:grpSpPr>
            <a:xfrm>
              <a:off x="218428" y="1782976"/>
              <a:ext cx="8707145" cy="4563736"/>
              <a:chOff x="215900" y="736503"/>
              <a:chExt cx="11239500" cy="5891033"/>
            </a:xfrm>
          </p:grpSpPr>
          <p:pic>
            <p:nvPicPr>
              <p:cNvPr id="5" name="Picture 4"/>
              <p:cNvPicPr>
                <a:picLocks noChangeAspect="1"/>
              </p:cNvPicPr>
              <p:nvPr/>
            </p:nvPicPr>
            <p:blipFill rotWithShape="1">
              <a:blip r:embed="rId7"/>
              <a:srcRect r="3770"/>
              <a:stretch/>
            </p:blipFill>
            <p:spPr>
              <a:xfrm>
                <a:off x="215900" y="736503"/>
                <a:ext cx="11239500" cy="5622925"/>
              </a:xfrm>
              <a:prstGeom prst="rect">
                <a:avLst/>
              </a:prstGeom>
            </p:spPr>
          </p:pic>
          <p:sp>
            <p:nvSpPr>
              <p:cNvPr id="6" name="TextBox 5"/>
              <p:cNvSpPr txBox="1"/>
              <p:nvPr/>
            </p:nvSpPr>
            <p:spPr>
              <a:xfrm>
                <a:off x="301410" y="6329570"/>
                <a:ext cx="4639845" cy="297966"/>
              </a:xfrm>
              <a:prstGeom prst="rect">
                <a:avLst/>
              </a:prstGeom>
              <a:noFill/>
            </p:spPr>
            <p:txBody>
              <a:bodyPr wrap="square" rtlCol="0">
                <a:spAutoFit/>
              </a:bodyPr>
              <a:lstStyle/>
              <a:p>
                <a:pPr algn="r"/>
                <a:r>
                  <a:rPr lang="en-US" sz="900" dirty="0">
                    <a:solidFill>
                      <a:schemeClr val="tx1">
                        <a:lumMod val="65000"/>
                        <a:lumOff val="35000"/>
                      </a:schemeClr>
                    </a:solidFill>
                  </a:rPr>
                  <a:t>Source: Technology Roadmap – Hydrogen and Fuel cells; IEA, 2015</a:t>
                </a:r>
                <a:endParaRPr lang="en-GB" sz="900" dirty="0">
                  <a:solidFill>
                    <a:schemeClr val="tx1">
                      <a:lumMod val="65000"/>
                      <a:lumOff val="35000"/>
                    </a:schemeClr>
                  </a:solidFill>
                </a:endParaRPr>
              </a:p>
            </p:txBody>
          </p:sp>
        </p:grpSp>
        <p:sp>
          <p:nvSpPr>
            <p:cNvPr id="15" name="TextBox 14"/>
            <p:cNvSpPr txBox="1"/>
            <p:nvPr/>
          </p:nvSpPr>
          <p:spPr>
            <a:xfrm>
              <a:off x="1794294" y="1849206"/>
              <a:ext cx="675570" cy="307777"/>
            </a:xfrm>
            <a:prstGeom prst="rect">
              <a:avLst/>
            </a:prstGeom>
            <a:solidFill>
              <a:schemeClr val="bg1"/>
            </a:solidFill>
          </p:spPr>
          <p:txBody>
            <a:bodyPr wrap="none" rtlCol="0">
              <a:spAutoFit/>
            </a:bodyPr>
            <a:lstStyle/>
            <a:p>
              <a:r>
                <a:rPr lang="nl-NL" sz="1400" b="1" dirty="0" err="1" smtClean="0"/>
                <a:t>Before</a:t>
              </a:r>
              <a:endParaRPr lang="en-US" sz="1400" b="1" dirty="0"/>
            </a:p>
          </p:txBody>
        </p:sp>
      </p:grpSp>
    </p:spTree>
    <p:extLst>
      <p:ext uri="{BB962C8B-B14F-4D97-AF65-F5344CB8AC3E}">
        <p14:creationId xmlns:p14="http://schemas.microsoft.com/office/powerpoint/2010/main" val="3032519291"/>
      </p:ext>
    </p:extLst>
  </p:cSld>
  <p:clrMapOvr>
    <a:masterClrMapping/>
  </p:clrMapOvr>
  <mc:AlternateContent xmlns:mc="http://schemas.openxmlformats.org/markup-compatibility/2006">
    <mc:Choice xmlns:p14="http://schemas.microsoft.com/office/powerpoint/2010/main" Requires="p14">
      <p:transition spd="slow" p14:dur="2000" advTm="3235"/>
    </mc:Choice>
    <mc:Fallback>
      <p:transition spd="slow" advTm="32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6069" fill="hold"/>
                                        <p:tgtEl>
                                          <p:spTgt spid="13"/>
                                        </p:tgtEl>
                                      </p:cBhvr>
                                    </p:cmd>
                                  </p:childTnLst>
                                </p:cTn>
                              </p:par>
                            </p:childTnLst>
                          </p:cTn>
                        </p:par>
                        <p:par>
                          <p:cTn id="7" fill="hold">
                            <p:stCondLst>
                              <p:cond delay="56069"/>
                            </p:stCondLst>
                            <p:childTnLst>
                              <p:par>
                                <p:cTn id="8" presetID="1" presetClass="mediacall" presetSubtype="0" fill="hold" nodeType="afterEffect">
                                  <p:stCondLst>
                                    <p:cond delay="0"/>
                                  </p:stCondLst>
                                  <p:childTnLst>
                                    <p:cmd type="call" cmd="playFrom(0.0)">
                                      <p:cBhvr>
                                        <p:cTn id="9" dur="33616"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13"/>
                </p:tgtEl>
              </p:cMediaNode>
            </p:audio>
            <p:audio>
              <p:cMediaNode vol="80000" showWhenStopped="0">
                <p:cTn id="11" fill="hold" display="0">
                  <p:stCondLst>
                    <p:cond delay="indefinite"/>
                  </p:stCondLst>
                  <p:endCondLst>
                    <p:cond evt="onStopAudio" delay="0">
                      <p:tgtEl>
                        <p:sldTgt/>
                      </p:tgtEl>
                    </p:cond>
                  </p:endCondLst>
                </p:cTn>
                <p:tgtEl>
                  <p:spTgt spid="11"/>
                </p:tgtEl>
              </p:cMediaNode>
            </p:audio>
          </p:childTnLst>
        </p:cTn>
      </p:par>
    </p:tnLst>
  </p:timing>
  <p:extLst>
    <p:ext uri="{E180D4A7-C9FB-4DFB-919C-405C955672EB}">
      <p14:showEvtLst xmlns:p14="http://schemas.microsoft.com/office/powerpoint/2010/main">
        <p14:playEvt time="35" objId="11"/>
        <p14:playEvt time="36" objId="8"/>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Sustainable energy growth (technology)</a:t>
            </a:r>
            <a:endParaRPr lang="en-GB" dirty="0"/>
          </a:p>
        </p:txBody>
      </p:sp>
      <p:pic>
        <p:nvPicPr>
          <p:cNvPr id="4" name="Picture 3"/>
          <p:cNvPicPr>
            <a:picLocks noChangeAspect="1"/>
          </p:cNvPicPr>
          <p:nvPr/>
        </p:nvPicPr>
        <p:blipFill>
          <a:blip r:embed="rId4"/>
          <a:stretch>
            <a:fillRect/>
          </a:stretch>
        </p:blipFill>
        <p:spPr>
          <a:xfrm>
            <a:off x="503121" y="1700808"/>
            <a:ext cx="8064896" cy="4587292"/>
          </a:xfrm>
          <a:prstGeom prst="rect">
            <a:avLst/>
          </a:prstGeom>
        </p:spPr>
      </p:pic>
      <p:pic>
        <p:nvPicPr>
          <p:cNvPr id="3" name="sheet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8417" y="418309"/>
            <a:ext cx="609600" cy="609600"/>
          </a:xfrm>
          <a:prstGeom prst="rect">
            <a:avLst/>
          </a:prstGeom>
        </p:spPr>
      </p:pic>
    </p:spTree>
    <p:extLst>
      <p:ext uri="{BB962C8B-B14F-4D97-AF65-F5344CB8AC3E}">
        <p14:creationId xmlns:p14="http://schemas.microsoft.com/office/powerpoint/2010/main" val="24299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6814"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A </a:t>
            </a:r>
            <a:r>
              <a:rPr lang="nl-NL" dirty="0" err="1" smtClean="0"/>
              <a:t>sustainable</a:t>
            </a:r>
            <a:r>
              <a:rPr lang="nl-NL" dirty="0" smtClean="0"/>
              <a:t> </a:t>
            </a:r>
            <a:r>
              <a:rPr lang="nl-NL" dirty="0" err="1" smtClean="0"/>
              <a:t>sustainable</a:t>
            </a:r>
            <a:r>
              <a:rPr lang="nl-NL" dirty="0" smtClean="0"/>
              <a:t> energy system?</a:t>
            </a:r>
            <a:endParaRPr lang="en-GB" dirty="0"/>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rot="1861797">
            <a:off x="5853305" y="3675483"/>
            <a:ext cx="3423324" cy="2848414"/>
          </a:xfrm>
        </p:spPr>
      </p:pic>
      <p:sp>
        <p:nvSpPr>
          <p:cNvPr id="5" name="Content Placeholder 2"/>
          <p:cNvSpPr txBox="1">
            <a:spLocks/>
          </p:cNvSpPr>
          <p:nvPr/>
        </p:nvSpPr>
        <p:spPr bwMode="auto">
          <a:xfrm>
            <a:off x="1181208" y="1844287"/>
            <a:ext cx="7110789" cy="374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91440" bIns="45720" numCol="1" anchor="t" anchorCtr="0" compatLnSpc="1">
            <a:prstTxWarp prst="textNoShape">
              <a:avLst/>
            </a:prstTxWarp>
          </a:bodyPr>
          <a:lstStyle>
            <a:lvl1pPr marL="355600" indent="-355600" algn="l" rtl="0" eaLnBrk="1" fontAlgn="base" hangingPunct="1">
              <a:lnSpc>
                <a:spcPct val="110000"/>
              </a:lnSpc>
              <a:spcBef>
                <a:spcPct val="20000"/>
              </a:spcBef>
              <a:spcAft>
                <a:spcPct val="0"/>
              </a:spcAft>
              <a:buClr>
                <a:srgbClr val="000050"/>
              </a:buClr>
              <a:buSzPct val="60000"/>
              <a:buFont typeface="Wingdings" pitchFamily="2" charset="2"/>
              <a:buChar char="l"/>
              <a:defRPr sz="2800" b="1">
                <a:solidFill>
                  <a:srgbClr val="0B1A58"/>
                </a:solidFill>
                <a:latin typeface="Arial" pitchFamily="34" charset="0"/>
                <a:ea typeface="+mn-ea"/>
                <a:cs typeface="Arial" pitchFamily="34" charset="0"/>
              </a:defRPr>
            </a:lvl1pPr>
            <a:lvl2pPr marL="712788" indent="-357188" algn="l" rtl="0" eaLnBrk="1" fontAlgn="base" hangingPunct="1">
              <a:lnSpc>
                <a:spcPct val="110000"/>
              </a:lnSpc>
              <a:spcBef>
                <a:spcPct val="20000"/>
              </a:spcBef>
              <a:spcAft>
                <a:spcPct val="0"/>
              </a:spcAft>
              <a:buClr>
                <a:schemeClr val="tx1"/>
              </a:buClr>
              <a:buSzPct val="75000"/>
              <a:buChar char="–"/>
              <a:defRPr sz="2400" b="0">
                <a:solidFill>
                  <a:srgbClr val="0B1A58"/>
                </a:solidFill>
                <a:latin typeface="Arial" pitchFamily="34" charset="0"/>
                <a:cs typeface="Arial" pitchFamily="34" charset="0"/>
              </a:defRPr>
            </a:lvl2pPr>
            <a:lvl3pPr marL="985838" indent="-273050" algn="l" rtl="0" eaLnBrk="1" fontAlgn="base" hangingPunct="1">
              <a:lnSpc>
                <a:spcPct val="110000"/>
              </a:lnSpc>
              <a:spcBef>
                <a:spcPct val="20000"/>
              </a:spcBef>
              <a:spcAft>
                <a:spcPct val="0"/>
              </a:spcAft>
              <a:buClr>
                <a:srgbClr val="000050"/>
              </a:buClr>
              <a:buSzPct val="90000"/>
              <a:buFont typeface="Arial" pitchFamily="34" charset="0"/>
              <a:buChar char="•"/>
              <a:defRPr sz="2000" b="0">
                <a:solidFill>
                  <a:srgbClr val="0B1A58"/>
                </a:solidFill>
                <a:latin typeface="Arial" pitchFamily="34" charset="0"/>
                <a:cs typeface="Arial" pitchFamily="34" charset="0"/>
              </a:defRPr>
            </a:lvl3pPr>
            <a:lvl4pPr marL="1341438" indent="-260350" algn="l" rtl="0" eaLnBrk="1" fontAlgn="base" hangingPunct="1">
              <a:spcBef>
                <a:spcPct val="20000"/>
              </a:spcBef>
              <a:spcAft>
                <a:spcPct val="0"/>
              </a:spcAft>
              <a:buClr>
                <a:schemeClr val="tx1"/>
              </a:buClr>
              <a:buSzPct val="80000"/>
              <a:buChar char="–"/>
              <a:defRPr sz="1600">
                <a:solidFill>
                  <a:srgbClr val="0B1A58"/>
                </a:solidFill>
                <a:latin typeface="Arial" pitchFamily="34" charset="0"/>
                <a:cs typeface="Arial" pitchFamily="34" charset="0"/>
              </a:defRPr>
            </a:lvl4pPr>
            <a:lvl5pPr marL="1614488" indent="-273050" algn="l" rtl="0" eaLnBrk="1" fontAlgn="base" hangingPunct="1">
              <a:spcBef>
                <a:spcPct val="20000"/>
              </a:spcBef>
              <a:spcAft>
                <a:spcPct val="0"/>
              </a:spcAft>
              <a:buClr>
                <a:schemeClr val="tx1"/>
              </a:buClr>
              <a:buSzPct val="50000"/>
              <a:buFont typeface="Wingdings" pitchFamily="2" charset="2"/>
              <a:buChar char="l"/>
              <a:defRPr sz="1400">
                <a:solidFill>
                  <a:srgbClr val="0B1A58"/>
                </a:solidFill>
                <a:latin typeface="Arial" pitchFamily="34" charset="0"/>
                <a:cs typeface="Arial" pitchFamily="34" charset="0"/>
              </a:defRPr>
            </a:lvl5pPr>
            <a:lvl6pPr marL="25146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6pPr>
            <a:lvl7pPr marL="29718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7pPr>
            <a:lvl8pPr marL="34290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8pPr>
            <a:lvl9pPr marL="3886200" indent="-228600" algn="l" rtl="0" eaLnBrk="1" fontAlgn="base" hangingPunct="1">
              <a:spcBef>
                <a:spcPct val="20000"/>
              </a:spcBef>
              <a:spcAft>
                <a:spcPct val="0"/>
              </a:spcAft>
              <a:buClr>
                <a:schemeClr val="tx1"/>
              </a:buClr>
              <a:buSzPct val="65000"/>
              <a:buFont typeface="Wingdings" pitchFamily="2" charset="2"/>
              <a:buChar char="l"/>
              <a:defRPr sz="1400">
                <a:solidFill>
                  <a:srgbClr val="000000"/>
                </a:solidFill>
                <a:latin typeface="+mn-lt"/>
              </a:defRPr>
            </a:lvl9pPr>
          </a:lstStyle>
          <a:p>
            <a:r>
              <a:rPr lang="nl-NL" sz="2400" b="0" kern="0" dirty="0" smtClean="0">
                <a:solidFill>
                  <a:schemeClr val="tx1"/>
                </a:solidFill>
              </a:rPr>
              <a:t>Sustainable energy </a:t>
            </a:r>
            <a:r>
              <a:rPr lang="nl-NL" sz="2400" b="0" kern="0" dirty="0" err="1" smtClean="0">
                <a:solidFill>
                  <a:schemeClr val="tx1"/>
                </a:solidFill>
              </a:rPr>
              <a:t>production</a:t>
            </a:r>
            <a:r>
              <a:rPr lang="nl-NL" sz="2400" b="0" kern="0" dirty="0" smtClean="0">
                <a:solidFill>
                  <a:schemeClr val="tx1"/>
                </a:solidFill>
              </a:rPr>
              <a:t> </a:t>
            </a:r>
            <a:r>
              <a:rPr lang="nl-NL" sz="2400" b="0" kern="0" dirty="0" err="1" smtClean="0">
                <a:solidFill>
                  <a:schemeClr val="tx1"/>
                </a:solidFill>
              </a:rPr>
              <a:t>technology</a:t>
            </a:r>
            <a:r>
              <a:rPr lang="nl-NL" sz="2400" b="0" kern="0" dirty="0" smtClean="0">
                <a:solidFill>
                  <a:schemeClr val="tx1"/>
                </a:solidFill>
              </a:rPr>
              <a:t> </a:t>
            </a:r>
            <a:r>
              <a:rPr lang="nl-NL" sz="2400" b="0" kern="0" dirty="0" err="1" smtClean="0">
                <a:solidFill>
                  <a:schemeClr val="tx1"/>
                </a:solidFill>
              </a:rPr>
              <a:t>available</a:t>
            </a:r>
            <a:endParaRPr lang="nl-NL" sz="2400" b="0" kern="0" dirty="0" smtClean="0">
              <a:solidFill>
                <a:schemeClr val="tx1"/>
              </a:solidFill>
            </a:endParaRPr>
          </a:p>
          <a:p>
            <a:r>
              <a:rPr lang="nl-NL" sz="2400" b="0" kern="0" dirty="0" smtClean="0">
                <a:solidFill>
                  <a:schemeClr val="tx1"/>
                </a:solidFill>
              </a:rPr>
              <a:t>How </a:t>
            </a:r>
            <a:r>
              <a:rPr lang="nl-NL" sz="2400" b="0" kern="0" dirty="0" err="1" smtClean="0">
                <a:solidFill>
                  <a:schemeClr val="tx1"/>
                </a:solidFill>
              </a:rPr>
              <a:t>to</a:t>
            </a:r>
            <a:r>
              <a:rPr lang="nl-NL" sz="2400" b="0" kern="0" dirty="0" smtClean="0">
                <a:solidFill>
                  <a:schemeClr val="tx1"/>
                </a:solidFill>
              </a:rPr>
              <a:t> match </a:t>
            </a:r>
            <a:r>
              <a:rPr lang="nl-NL" sz="2400" b="0" kern="0" dirty="0" err="1" smtClean="0">
                <a:solidFill>
                  <a:schemeClr val="tx1"/>
                </a:solidFill>
              </a:rPr>
              <a:t>intermittent</a:t>
            </a:r>
            <a:r>
              <a:rPr lang="nl-NL" sz="2400" b="0" kern="0" dirty="0" smtClean="0">
                <a:solidFill>
                  <a:schemeClr val="tx1"/>
                </a:solidFill>
              </a:rPr>
              <a:t> </a:t>
            </a:r>
            <a:r>
              <a:rPr lang="nl-NL" sz="2400" b="0" kern="0" dirty="0" err="1" smtClean="0">
                <a:solidFill>
                  <a:schemeClr val="tx1"/>
                </a:solidFill>
              </a:rPr>
              <a:t>production</a:t>
            </a:r>
            <a:r>
              <a:rPr lang="nl-NL" sz="2400" b="0" kern="0" dirty="0" smtClean="0">
                <a:solidFill>
                  <a:schemeClr val="tx1"/>
                </a:solidFill>
              </a:rPr>
              <a:t> </a:t>
            </a:r>
            <a:r>
              <a:rPr lang="nl-NL" sz="2400" b="0" kern="0" dirty="0" err="1" smtClean="0">
                <a:solidFill>
                  <a:schemeClr val="tx1"/>
                </a:solidFill>
              </a:rPr>
              <a:t>vs</a:t>
            </a:r>
            <a:r>
              <a:rPr lang="nl-NL" sz="2400" b="0" kern="0" dirty="0" smtClean="0">
                <a:solidFill>
                  <a:schemeClr val="tx1"/>
                </a:solidFill>
              </a:rPr>
              <a:t> energy </a:t>
            </a:r>
            <a:r>
              <a:rPr lang="nl-NL" sz="2400" b="0" kern="0" dirty="0" err="1" smtClean="0">
                <a:solidFill>
                  <a:schemeClr val="tx1"/>
                </a:solidFill>
              </a:rPr>
              <a:t>demand</a:t>
            </a:r>
            <a:r>
              <a:rPr lang="nl-NL" sz="2400" b="0" kern="0" dirty="0" smtClean="0">
                <a:solidFill>
                  <a:schemeClr val="tx1"/>
                </a:solidFill>
              </a:rPr>
              <a:t> – in time </a:t>
            </a:r>
            <a:r>
              <a:rPr lang="nl-NL" sz="2400" b="0" kern="0" dirty="0" err="1" smtClean="0">
                <a:solidFill>
                  <a:schemeClr val="tx1"/>
                </a:solidFill>
              </a:rPr>
              <a:t>and</a:t>
            </a:r>
            <a:r>
              <a:rPr lang="nl-NL" sz="2400" b="0" kern="0" dirty="0" smtClean="0">
                <a:solidFill>
                  <a:schemeClr val="tx1"/>
                </a:solidFill>
              </a:rPr>
              <a:t> </a:t>
            </a:r>
            <a:r>
              <a:rPr lang="nl-NL" sz="2400" b="0" kern="0" dirty="0" err="1" smtClean="0">
                <a:solidFill>
                  <a:schemeClr val="tx1"/>
                </a:solidFill>
              </a:rPr>
              <a:t>location</a:t>
            </a:r>
            <a:r>
              <a:rPr lang="nl-NL" sz="2400" b="0" kern="0" dirty="0" smtClean="0">
                <a:solidFill>
                  <a:schemeClr val="tx1"/>
                </a:solidFill>
              </a:rPr>
              <a:t>?</a:t>
            </a:r>
            <a:endParaRPr lang="nl-NL" sz="2400" b="0" kern="0" dirty="0" smtClean="0">
              <a:solidFill>
                <a:schemeClr val="tx1"/>
              </a:solidFill>
            </a:endParaRPr>
          </a:p>
          <a:p>
            <a:r>
              <a:rPr lang="nl-NL" sz="2400" b="0" kern="0" dirty="0" err="1" smtClean="0">
                <a:solidFill>
                  <a:schemeClr val="tx1"/>
                </a:solidFill>
              </a:rPr>
              <a:t>Increase</a:t>
            </a:r>
            <a:r>
              <a:rPr lang="nl-NL" sz="2400" b="0" kern="0" dirty="0" smtClean="0">
                <a:solidFill>
                  <a:schemeClr val="tx1"/>
                </a:solidFill>
              </a:rPr>
              <a:t>/</a:t>
            </a:r>
            <a:r>
              <a:rPr lang="nl-NL" sz="2400" b="0" kern="0" dirty="0" err="1" smtClean="0">
                <a:solidFill>
                  <a:schemeClr val="tx1"/>
                </a:solidFill>
              </a:rPr>
              <a:t>regulate</a:t>
            </a:r>
            <a:r>
              <a:rPr lang="nl-NL" sz="2400" b="0" kern="0" dirty="0" smtClean="0">
                <a:solidFill>
                  <a:schemeClr val="tx1"/>
                </a:solidFill>
              </a:rPr>
              <a:t>/</a:t>
            </a:r>
            <a:r>
              <a:rPr lang="nl-NL" sz="2400" b="0" kern="0" dirty="0" err="1" smtClean="0">
                <a:solidFill>
                  <a:schemeClr val="tx1"/>
                </a:solidFill>
              </a:rPr>
              <a:t>adjust</a:t>
            </a:r>
            <a:r>
              <a:rPr lang="nl-NL" sz="2400" b="0" kern="0" dirty="0" smtClean="0">
                <a:solidFill>
                  <a:schemeClr val="tx1"/>
                </a:solidFill>
              </a:rPr>
              <a:t>/</a:t>
            </a:r>
            <a:r>
              <a:rPr lang="nl-NL" sz="2400" b="0" kern="0" dirty="0" err="1" smtClean="0">
                <a:solidFill>
                  <a:schemeClr val="tx1"/>
                </a:solidFill>
              </a:rPr>
              <a:t>develop</a:t>
            </a:r>
            <a:r>
              <a:rPr lang="nl-NL" sz="2400" b="0" kern="0" dirty="0" smtClean="0">
                <a:solidFill>
                  <a:schemeClr val="tx1"/>
                </a:solidFill>
              </a:rPr>
              <a:t>:</a:t>
            </a:r>
          </a:p>
          <a:p>
            <a:pPr lvl="1"/>
            <a:r>
              <a:rPr lang="nl-NL" sz="2000" kern="0" dirty="0">
                <a:solidFill>
                  <a:schemeClr val="tx1"/>
                </a:solidFill>
              </a:rPr>
              <a:t>e</a:t>
            </a:r>
            <a:r>
              <a:rPr lang="nl-NL" sz="2000" kern="0" dirty="0" smtClean="0">
                <a:solidFill>
                  <a:schemeClr val="tx1"/>
                </a:solidFill>
              </a:rPr>
              <a:t>nergy </a:t>
            </a:r>
            <a:r>
              <a:rPr lang="nl-NL" sz="2000" kern="0" dirty="0" err="1" smtClean="0">
                <a:solidFill>
                  <a:schemeClr val="tx1"/>
                </a:solidFill>
              </a:rPr>
              <a:t>production</a:t>
            </a:r>
            <a:endParaRPr lang="nl-NL" sz="2000" kern="0" dirty="0" smtClean="0">
              <a:solidFill>
                <a:schemeClr val="tx1"/>
              </a:solidFill>
            </a:endParaRPr>
          </a:p>
          <a:p>
            <a:pPr lvl="1"/>
            <a:r>
              <a:rPr lang="nl-NL" sz="2000" kern="0" dirty="0" smtClean="0">
                <a:solidFill>
                  <a:schemeClr val="tx1"/>
                </a:solidFill>
              </a:rPr>
              <a:t>energy </a:t>
            </a:r>
            <a:r>
              <a:rPr lang="nl-NL" sz="2000" kern="0" dirty="0" err="1" smtClean="0">
                <a:solidFill>
                  <a:schemeClr val="tx1"/>
                </a:solidFill>
              </a:rPr>
              <a:t>distribution</a:t>
            </a:r>
            <a:endParaRPr lang="nl-NL" sz="2000" kern="0" dirty="0" smtClean="0">
              <a:solidFill>
                <a:schemeClr val="tx1"/>
              </a:solidFill>
            </a:endParaRPr>
          </a:p>
          <a:p>
            <a:pPr lvl="1"/>
            <a:r>
              <a:rPr lang="nl-NL" sz="2000" kern="0" dirty="0">
                <a:solidFill>
                  <a:schemeClr val="tx1"/>
                </a:solidFill>
              </a:rPr>
              <a:t>energy </a:t>
            </a:r>
            <a:r>
              <a:rPr lang="nl-NL" sz="2000" kern="0" dirty="0" err="1">
                <a:solidFill>
                  <a:schemeClr val="tx1"/>
                </a:solidFill>
              </a:rPr>
              <a:t>consumption</a:t>
            </a:r>
            <a:endParaRPr lang="nl-NL" sz="2000" kern="0" dirty="0" smtClean="0">
              <a:solidFill>
                <a:schemeClr val="tx1"/>
              </a:solidFill>
            </a:endParaRPr>
          </a:p>
          <a:p>
            <a:pPr lvl="1"/>
            <a:r>
              <a:rPr lang="nl-NL" sz="2000" kern="0" dirty="0">
                <a:solidFill>
                  <a:schemeClr val="tx1"/>
                </a:solidFill>
              </a:rPr>
              <a:t>energy storage/buffering</a:t>
            </a:r>
            <a:endParaRPr lang="nl-NL" sz="1600" kern="0" dirty="0" smtClean="0">
              <a:solidFill>
                <a:schemeClr val="tx1"/>
              </a:solidFill>
            </a:endParaRPr>
          </a:p>
          <a:p>
            <a:pPr marL="812800" lvl="1" indent="-457200"/>
            <a:endParaRPr lang="nl-NL" sz="2000" kern="0" dirty="0" smtClean="0"/>
          </a:p>
        </p:txBody>
      </p:sp>
      <p:pic>
        <p:nvPicPr>
          <p:cNvPr id="3" name="sheet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0550" y="211532"/>
            <a:ext cx="609600" cy="609600"/>
          </a:xfrm>
          <a:prstGeom prst="rect">
            <a:avLst/>
          </a:prstGeom>
        </p:spPr>
      </p:pic>
    </p:spTree>
    <p:extLst>
      <p:ext uri="{BB962C8B-B14F-4D97-AF65-F5344CB8AC3E}">
        <p14:creationId xmlns:p14="http://schemas.microsoft.com/office/powerpoint/2010/main" val="223266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77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Engineering </a:t>
            </a:r>
            <a:r>
              <a:rPr lang="nl-NL" dirty="0" err="1" smtClean="0"/>
              <a:t>challenges</a:t>
            </a:r>
            <a:r>
              <a:rPr lang="nl-NL" dirty="0" smtClean="0"/>
              <a:t>!</a:t>
            </a:r>
            <a:endParaRPr lang="en-GB" dirty="0"/>
          </a:p>
        </p:txBody>
      </p:sp>
      <p:sp>
        <p:nvSpPr>
          <p:cNvPr id="3" name="Content Placeholder 2"/>
          <p:cNvSpPr>
            <a:spLocks noGrp="1"/>
          </p:cNvSpPr>
          <p:nvPr>
            <p:ph idx="1"/>
          </p:nvPr>
        </p:nvSpPr>
        <p:spPr>
          <a:xfrm>
            <a:off x="732634" y="1990935"/>
            <a:ext cx="7452480" cy="3744215"/>
          </a:xfrm>
        </p:spPr>
        <p:txBody>
          <a:bodyPr/>
          <a:lstStyle/>
          <a:p>
            <a:pPr marL="342900" indent="-342900">
              <a:buFont typeface="Arial" panose="020B0604020202020204" pitchFamily="34" charset="0"/>
              <a:buChar char="•"/>
            </a:pPr>
            <a:r>
              <a:rPr lang="nl-NL" sz="2400" dirty="0" err="1" smtClean="0"/>
              <a:t>need</a:t>
            </a:r>
            <a:r>
              <a:rPr lang="nl-NL" sz="2400" dirty="0" smtClean="0"/>
              <a:t> </a:t>
            </a:r>
            <a:r>
              <a:rPr lang="nl-NL" sz="2400" dirty="0" err="1" smtClean="0"/>
              <a:t>for</a:t>
            </a:r>
            <a:r>
              <a:rPr lang="nl-NL" sz="2400" dirty="0" smtClean="0"/>
              <a:t> new clean-</a:t>
            </a:r>
            <a:r>
              <a:rPr lang="nl-NL" sz="2400" dirty="0" err="1" smtClean="0"/>
              <a:t>tech</a:t>
            </a:r>
            <a:r>
              <a:rPr lang="nl-NL" sz="2400" dirty="0" smtClean="0"/>
              <a:t> energy-</a:t>
            </a:r>
            <a:r>
              <a:rPr lang="nl-NL" sz="2400" dirty="0" err="1" smtClean="0"/>
              <a:t>innovations</a:t>
            </a:r>
            <a:r>
              <a:rPr lang="nl-NL" sz="2400" dirty="0" smtClean="0"/>
              <a:t> </a:t>
            </a:r>
          </a:p>
          <a:p>
            <a:pPr marL="342900" indent="-342900">
              <a:buFont typeface="Arial" panose="020B0604020202020204" pitchFamily="34" charset="0"/>
              <a:buChar char="•"/>
            </a:pPr>
            <a:r>
              <a:rPr lang="nl-NL" sz="2400" dirty="0" smtClean="0"/>
              <a:t>design,</a:t>
            </a:r>
            <a:r>
              <a:rPr lang="nl-NL" sz="2400" dirty="0" smtClean="0"/>
              <a:t> construct </a:t>
            </a:r>
            <a:r>
              <a:rPr lang="nl-NL" sz="2400" dirty="0" err="1" smtClean="0"/>
              <a:t>and</a:t>
            </a:r>
            <a:r>
              <a:rPr lang="nl-NL" sz="2400" dirty="0" smtClean="0"/>
              <a:t> </a:t>
            </a:r>
            <a:r>
              <a:rPr lang="nl-NL" sz="2400" dirty="0" err="1" smtClean="0"/>
              <a:t>validate</a:t>
            </a:r>
            <a:r>
              <a:rPr lang="nl-NL" sz="2400" dirty="0" smtClean="0"/>
              <a:t> </a:t>
            </a:r>
            <a:r>
              <a:rPr lang="nl-NL" sz="2400" dirty="0" err="1" smtClean="0"/>
              <a:t>technical</a:t>
            </a:r>
            <a:r>
              <a:rPr lang="nl-NL" sz="2400" dirty="0" smtClean="0"/>
              <a:t> </a:t>
            </a:r>
            <a:r>
              <a:rPr lang="nl-NL" sz="2400" dirty="0" err="1" smtClean="0"/>
              <a:t>solutions</a:t>
            </a:r>
            <a:r>
              <a:rPr lang="nl-NL" sz="2400" dirty="0" smtClean="0"/>
              <a:t> </a:t>
            </a:r>
          </a:p>
          <a:p>
            <a:pPr marL="342900" indent="-342900">
              <a:buFont typeface="Arial" panose="020B0604020202020204" pitchFamily="34" charset="0"/>
              <a:buChar char="•"/>
            </a:pPr>
            <a:r>
              <a:rPr lang="nl-NL" sz="2400" dirty="0" err="1"/>
              <a:t>i</a:t>
            </a:r>
            <a:r>
              <a:rPr lang="nl-NL" sz="2400" dirty="0" err="1" smtClean="0"/>
              <a:t>mplement</a:t>
            </a:r>
            <a:r>
              <a:rPr lang="nl-NL" sz="2400" dirty="0" smtClean="0"/>
              <a:t> smart </a:t>
            </a:r>
            <a:r>
              <a:rPr lang="nl-NL" sz="2400" dirty="0" err="1"/>
              <a:t>applications</a:t>
            </a:r>
            <a:endParaRPr lang="nl-NL" sz="2400" dirty="0"/>
          </a:p>
          <a:p>
            <a:pPr marL="342900" indent="-342900">
              <a:buFont typeface="Arial" panose="020B0604020202020204" pitchFamily="34" charset="0"/>
              <a:buChar char="•"/>
            </a:pPr>
            <a:r>
              <a:rPr lang="nl-NL" sz="2400" dirty="0" err="1" smtClean="0"/>
              <a:t>socio-economical</a:t>
            </a:r>
            <a:r>
              <a:rPr lang="nl-NL" sz="2400" dirty="0" smtClean="0"/>
              <a:t> </a:t>
            </a:r>
            <a:r>
              <a:rPr lang="nl-NL" sz="2400" dirty="0" err="1" smtClean="0"/>
              <a:t>consequences</a:t>
            </a:r>
            <a:endParaRPr lang="nl-NL" sz="2400" dirty="0" smtClean="0"/>
          </a:p>
          <a:p>
            <a:pPr marL="342900" indent="-342900">
              <a:buFont typeface="Wingdings" panose="05000000000000000000" pitchFamily="2" charset="2"/>
              <a:buChar char="Ø"/>
            </a:pPr>
            <a:r>
              <a:rPr lang="nl-NL" sz="2400" dirty="0" err="1" smtClean="0"/>
              <a:t>reliable</a:t>
            </a:r>
            <a:r>
              <a:rPr lang="nl-NL" sz="2400" dirty="0" smtClean="0"/>
              <a:t> </a:t>
            </a:r>
            <a:r>
              <a:rPr lang="nl-NL" sz="2400" dirty="0" smtClean="0"/>
              <a:t>– </a:t>
            </a:r>
            <a:r>
              <a:rPr lang="nl-NL" sz="2400" dirty="0" err="1" smtClean="0"/>
              <a:t>sustainable</a:t>
            </a:r>
            <a:r>
              <a:rPr lang="nl-NL" sz="2400" dirty="0" smtClean="0"/>
              <a:t> – </a:t>
            </a:r>
            <a:r>
              <a:rPr lang="nl-NL" sz="2400" dirty="0" err="1" smtClean="0"/>
              <a:t>achievable</a:t>
            </a:r>
            <a:r>
              <a:rPr lang="nl-NL" sz="2400" dirty="0"/>
              <a:t> – </a:t>
            </a:r>
            <a:r>
              <a:rPr lang="nl-NL" sz="2400" dirty="0" err="1" smtClean="0"/>
              <a:t>affordable</a:t>
            </a:r>
            <a:endParaRPr lang="nl-NL" sz="2400" dirty="0" smtClean="0"/>
          </a:p>
          <a:p>
            <a:endParaRPr lang="en-GB"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4206" t="-1" b="16488"/>
          <a:stretch/>
        </p:blipFill>
        <p:spPr>
          <a:xfrm>
            <a:off x="4572000" y="4221088"/>
            <a:ext cx="4584159" cy="2664296"/>
          </a:xfrm>
          <a:prstGeom prst="rect">
            <a:avLst/>
          </a:prstGeom>
        </p:spPr>
      </p:pic>
      <p:pic>
        <p:nvPicPr>
          <p:cNvPr id="5" name="sheet5b">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210550" y="182592"/>
            <a:ext cx="609600" cy="609600"/>
          </a:xfrm>
          <a:prstGeom prst="rect">
            <a:avLst/>
          </a:prstGeom>
        </p:spPr>
      </p:pic>
    </p:spTree>
    <p:extLst>
      <p:ext uri="{BB962C8B-B14F-4D97-AF65-F5344CB8AC3E}">
        <p14:creationId xmlns:p14="http://schemas.microsoft.com/office/powerpoint/2010/main" val="749224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2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Potential</a:t>
            </a:r>
            <a:r>
              <a:rPr lang="nl-NL" dirty="0" smtClean="0"/>
              <a:t> job options</a:t>
            </a:r>
            <a:endParaRPr lang="en-US" dirty="0"/>
          </a:p>
        </p:txBody>
      </p:sp>
      <p:sp>
        <p:nvSpPr>
          <p:cNvPr id="3" name="Content Placeholder 2"/>
          <p:cNvSpPr>
            <a:spLocks noGrp="1"/>
          </p:cNvSpPr>
          <p:nvPr>
            <p:ph idx="1"/>
          </p:nvPr>
        </p:nvSpPr>
        <p:spPr>
          <a:xfrm>
            <a:off x="628649" y="1825624"/>
            <a:ext cx="7886699" cy="4708525"/>
          </a:xfrm>
        </p:spPr>
        <p:txBody>
          <a:bodyPr>
            <a:normAutofit fontScale="85000" lnSpcReduction="10000"/>
          </a:bodyPr>
          <a:lstStyle/>
          <a:p>
            <a:r>
              <a:rPr lang="en-US" dirty="0" smtClean="0"/>
              <a:t>•</a:t>
            </a:r>
            <a:r>
              <a:rPr lang="en-US" dirty="0"/>
              <a:t>	Energy engineering analyst</a:t>
            </a:r>
          </a:p>
          <a:p>
            <a:r>
              <a:rPr lang="en-US" dirty="0" smtClean="0"/>
              <a:t>Works for an electricity </a:t>
            </a:r>
            <a:r>
              <a:rPr lang="en-US" dirty="0"/>
              <a:t>supplier </a:t>
            </a:r>
            <a:r>
              <a:rPr lang="en-US" dirty="0" smtClean="0"/>
              <a:t>on activities such as procurement</a:t>
            </a:r>
            <a:r>
              <a:rPr lang="en-US" dirty="0"/>
              <a:t>, supply </a:t>
            </a:r>
            <a:r>
              <a:rPr lang="en-US" dirty="0" smtClean="0"/>
              <a:t>chain and management </a:t>
            </a:r>
            <a:r>
              <a:rPr lang="en-US" dirty="0"/>
              <a:t>coordination. </a:t>
            </a:r>
            <a:r>
              <a:rPr lang="en-US" dirty="0" smtClean="0"/>
              <a:t>Evaluates the </a:t>
            </a:r>
            <a:r>
              <a:rPr lang="en-US" dirty="0"/>
              <a:t>implementation of renewable energy initiatives and impact on existing </a:t>
            </a:r>
            <a:r>
              <a:rPr lang="en-US" dirty="0" smtClean="0"/>
              <a:t>infrastructure. Assembles </a:t>
            </a:r>
            <a:r>
              <a:rPr lang="en-US" dirty="0"/>
              <a:t>and releases engineering design packets and identifies and leads process improvements. </a:t>
            </a:r>
            <a:r>
              <a:rPr lang="en-US" dirty="0" smtClean="0"/>
              <a:t>Assists </a:t>
            </a:r>
            <a:r>
              <a:rPr lang="en-US" dirty="0"/>
              <a:t>with production and transmission equipment and facility testing programs.</a:t>
            </a:r>
          </a:p>
          <a:p>
            <a:endParaRPr lang="en-US" dirty="0"/>
          </a:p>
          <a:p>
            <a:r>
              <a:rPr lang="en-US" dirty="0"/>
              <a:t>•	Renewable Energy Asset Manager</a:t>
            </a:r>
          </a:p>
          <a:p>
            <a:r>
              <a:rPr lang="en-US" dirty="0"/>
              <a:t>The asset manager may work for an energy supplier or a renewable energy project operator. You will manage renewable energy infrastructure and projects from a technical, commercial and financial perspective. In addition, you may support the development and construction of new projects, as well as quality inspections and advice in the field of insurance claims and contracting.</a:t>
            </a:r>
          </a:p>
          <a:p>
            <a:endParaRPr lang="en-US" dirty="0"/>
          </a:p>
          <a:p>
            <a:r>
              <a:rPr lang="en-US" dirty="0"/>
              <a:t>•	Energy System Engineer</a:t>
            </a:r>
          </a:p>
          <a:p>
            <a:r>
              <a:rPr lang="en-US" dirty="0"/>
              <a:t>The energy system engineer works for instance for an SME developing renewable energy technology as part of an engineering team. The Engineer participates in the design and development of energy components and/or systems meeting all functional targets. This involves amongst others design, modelling, building, testing and validation of hardware and controls.</a:t>
            </a:r>
          </a:p>
          <a:p>
            <a:endParaRPr lang="en-US" dirty="0"/>
          </a:p>
          <a:p>
            <a:r>
              <a:rPr lang="en-US" dirty="0"/>
              <a:t>•	Energy Consultant </a:t>
            </a:r>
          </a:p>
          <a:p>
            <a:r>
              <a:rPr lang="en-US" dirty="0"/>
              <a:t>The energy consultant works for a consultancy company and is responsible for the expert technical review of renewable energy projects, assessment of renewable energy components and technology and advise and report to clients.</a:t>
            </a:r>
          </a:p>
          <a:p>
            <a:endParaRPr lang="en-US" dirty="0"/>
          </a:p>
          <a:p>
            <a:endParaRPr lang="en-US" dirty="0"/>
          </a:p>
        </p:txBody>
      </p:sp>
      <p:pic>
        <p:nvPicPr>
          <p:cNvPr id="5" name="sheet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10548" y="130834"/>
            <a:ext cx="609600" cy="609600"/>
          </a:xfrm>
          <a:prstGeom prst="rect">
            <a:avLst/>
          </a:prstGeom>
        </p:spPr>
      </p:pic>
    </p:spTree>
    <p:extLst>
      <p:ext uri="{BB962C8B-B14F-4D97-AF65-F5344CB8AC3E}">
        <p14:creationId xmlns:p14="http://schemas.microsoft.com/office/powerpoint/2010/main" val="296904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052"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More information</a:t>
            </a:r>
            <a:endParaRPr lang="en-US" dirty="0"/>
          </a:p>
        </p:txBody>
      </p:sp>
      <p:sp>
        <p:nvSpPr>
          <p:cNvPr id="3" name="Content Placeholder 2"/>
          <p:cNvSpPr>
            <a:spLocks noGrp="1"/>
          </p:cNvSpPr>
          <p:nvPr>
            <p:ph idx="1"/>
          </p:nvPr>
        </p:nvSpPr>
        <p:spPr/>
        <p:txBody>
          <a:bodyPr/>
          <a:lstStyle/>
          <a:p>
            <a:endParaRPr lang="nl-NL" dirty="0" smtClean="0"/>
          </a:p>
          <a:p>
            <a:r>
              <a:rPr lang="nl-NL" dirty="0" smtClean="0"/>
              <a:t>For </a:t>
            </a:r>
            <a:r>
              <a:rPr lang="nl-NL" dirty="0" smtClean="0"/>
              <a:t>more information or </a:t>
            </a:r>
            <a:r>
              <a:rPr lang="nl-NL" dirty="0" err="1" smtClean="0"/>
              <a:t>any</a:t>
            </a:r>
            <a:r>
              <a:rPr lang="nl-NL" dirty="0" smtClean="0"/>
              <a:t> </a:t>
            </a:r>
            <a:r>
              <a:rPr lang="nl-NL" dirty="0" err="1" smtClean="0"/>
              <a:t>questions</a:t>
            </a:r>
            <a:r>
              <a:rPr lang="nl-NL" dirty="0" smtClean="0"/>
              <a:t> </a:t>
            </a:r>
            <a:r>
              <a:rPr lang="nl-NL" dirty="0" err="1" smtClean="0"/>
              <a:t>regarding</a:t>
            </a:r>
            <a:r>
              <a:rPr lang="nl-NL" dirty="0" smtClean="0"/>
              <a:t> </a:t>
            </a:r>
            <a:r>
              <a:rPr lang="nl-NL" dirty="0" err="1" smtClean="0"/>
              <a:t>this</a:t>
            </a:r>
            <a:r>
              <a:rPr lang="nl-NL" dirty="0" smtClean="0"/>
              <a:t> Master </a:t>
            </a:r>
            <a:r>
              <a:rPr lang="nl-NL" dirty="0" smtClean="0"/>
              <a:t>Track, feel </a:t>
            </a:r>
            <a:r>
              <a:rPr lang="nl-NL" dirty="0" smtClean="0"/>
              <a:t>free </a:t>
            </a:r>
            <a:r>
              <a:rPr lang="nl-NL" dirty="0" err="1" smtClean="0"/>
              <a:t>to</a:t>
            </a:r>
            <a:r>
              <a:rPr lang="nl-NL" dirty="0" smtClean="0"/>
              <a:t> contact </a:t>
            </a:r>
            <a:r>
              <a:rPr lang="nl-NL" dirty="0" err="1" smtClean="0"/>
              <a:t>us</a:t>
            </a:r>
            <a:r>
              <a:rPr lang="nl-NL" dirty="0" smtClean="0"/>
              <a:t> at:</a:t>
            </a:r>
          </a:p>
          <a:p>
            <a:endParaRPr lang="nl-NL" dirty="0"/>
          </a:p>
          <a:p>
            <a:pPr algn="ctr"/>
            <a:r>
              <a:rPr lang="nl-NL" dirty="0" smtClean="0">
                <a:hlinkClick r:id="rId4"/>
              </a:rPr>
              <a:t>sustainable.energy@han.nl</a:t>
            </a:r>
            <a:endParaRPr lang="nl-NL" dirty="0" smtClean="0"/>
          </a:p>
          <a:p>
            <a:endParaRPr lang="nl-NL" dirty="0" smtClean="0"/>
          </a:p>
          <a:p>
            <a:endParaRPr lang="nl-NL" dirty="0" smtClean="0"/>
          </a:p>
          <a:p>
            <a:r>
              <a:rPr lang="nl-NL" dirty="0" smtClean="0"/>
              <a:t>We hope </a:t>
            </a:r>
            <a:r>
              <a:rPr lang="nl-NL" dirty="0" err="1" smtClean="0"/>
              <a:t>to</a:t>
            </a:r>
            <a:r>
              <a:rPr lang="nl-NL" dirty="0" smtClean="0"/>
              <a:t> </a:t>
            </a:r>
            <a:r>
              <a:rPr lang="nl-NL" dirty="0" err="1" smtClean="0"/>
              <a:t>see</a:t>
            </a:r>
            <a:r>
              <a:rPr lang="nl-NL" dirty="0" smtClean="0"/>
              <a:t> </a:t>
            </a:r>
            <a:r>
              <a:rPr lang="nl-NL" dirty="0" err="1" smtClean="0"/>
              <a:t>you</a:t>
            </a:r>
            <a:r>
              <a:rPr lang="nl-NL" dirty="0" smtClean="0"/>
              <a:t> at </a:t>
            </a:r>
            <a:r>
              <a:rPr lang="nl-NL" dirty="0" err="1" smtClean="0"/>
              <a:t>the</a:t>
            </a:r>
            <a:r>
              <a:rPr lang="nl-NL" dirty="0" smtClean="0"/>
              <a:t> start of </a:t>
            </a:r>
            <a:r>
              <a:rPr lang="nl-NL" dirty="0" err="1" smtClean="0"/>
              <a:t>our</a:t>
            </a:r>
            <a:r>
              <a:rPr lang="nl-NL" dirty="0" smtClean="0"/>
              <a:t> next </a:t>
            </a:r>
            <a:r>
              <a:rPr lang="nl-NL" dirty="0" err="1" smtClean="0"/>
              <a:t>study</a:t>
            </a:r>
            <a:r>
              <a:rPr lang="nl-NL" dirty="0" smtClean="0"/>
              <a:t> </a:t>
            </a:r>
            <a:r>
              <a:rPr lang="nl-NL" dirty="0" err="1" smtClean="0"/>
              <a:t>year</a:t>
            </a:r>
            <a:r>
              <a:rPr lang="nl-NL" dirty="0" smtClean="0"/>
              <a:t>!</a:t>
            </a:r>
            <a:endParaRPr lang="en-US" dirty="0"/>
          </a:p>
        </p:txBody>
      </p:sp>
      <p:pic>
        <p:nvPicPr>
          <p:cNvPr id="4" name="sheet7">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05955" y="230194"/>
            <a:ext cx="609600" cy="609600"/>
          </a:xfrm>
          <a:prstGeom prst="rect">
            <a:avLst/>
          </a:prstGeom>
        </p:spPr>
      </p:pic>
    </p:spTree>
    <p:extLst>
      <p:ext uri="{BB962C8B-B14F-4D97-AF65-F5344CB8AC3E}">
        <p14:creationId xmlns:p14="http://schemas.microsoft.com/office/powerpoint/2010/main" val="4242472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439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52C2FF67-855C-4134-8AAD-9C1F8377E13B}" vid="{64D69D68-478E-485A-9D8F-3E39E9D15AB2}"/>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0</TotalTime>
  <Words>362</Words>
  <Application>Microsoft Office PowerPoint</Application>
  <PresentationFormat>On-screen Show (4:3)</PresentationFormat>
  <Paragraphs>44</Paragraphs>
  <Slides>7</Slides>
  <Notes>1</Notes>
  <HiddenSlides>0</HiddenSlides>
  <MMClips>8</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Arial</vt:lpstr>
      <vt:lpstr>Avenir Next Condensed</vt:lpstr>
      <vt:lpstr>Avenir Next Condensed Demi Bold</vt:lpstr>
      <vt:lpstr>Avenir Next Condensed Medium</vt:lpstr>
      <vt:lpstr>Calibri</vt:lpstr>
      <vt:lpstr>Helvetica Neue Medium</vt:lpstr>
      <vt:lpstr>Wingdings</vt:lpstr>
      <vt:lpstr>Kantoorthema</vt:lpstr>
      <vt:lpstr>PowerPoint Presentation</vt:lpstr>
      <vt:lpstr>Energy transition</vt:lpstr>
      <vt:lpstr>Sustainable energy growth (technology)</vt:lpstr>
      <vt:lpstr>A sustainable sustainable energy system?</vt:lpstr>
      <vt:lpstr>Engineering challenges!</vt:lpstr>
      <vt:lpstr>Potential job options</vt:lpstr>
      <vt:lpstr>More information</vt:lpstr>
    </vt:vector>
  </TitlesOfParts>
  <Company>Hogeschool van Arnhem en Nijmegen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Bouwman-Jansen Kea</dc:creator>
  <cp:lastModifiedBy>Smit Mascha</cp:lastModifiedBy>
  <cp:revision>17</cp:revision>
  <dcterms:created xsi:type="dcterms:W3CDTF">2019-11-16T08:38:42Z</dcterms:created>
  <dcterms:modified xsi:type="dcterms:W3CDTF">2020-05-06T10:22:04Z</dcterms:modified>
</cp:coreProperties>
</file>