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  <p:sldId id="265" r:id="rId6"/>
    <p:sldId id="267" r:id="rId7"/>
    <p:sldId id="266" r:id="rId8"/>
    <p:sldId id="268" r:id="rId9"/>
    <p:sldId id="269" r:id="rId10"/>
    <p:sldId id="270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BFF"/>
    <a:srgbClr val="E50056"/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7BA96-6482-4439-B29C-8C31B4054B22}" v="32" dt="2020-11-10T08:56:29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47"/>
  </p:normalViewPr>
  <p:slideViewPr>
    <p:cSldViewPr snapToGrid="0" snapToObjects="1" showGuides="1">
      <p:cViewPr varScale="1">
        <p:scale>
          <a:sx n="58" d="100"/>
          <a:sy n="58" d="100"/>
        </p:scale>
        <p:origin x="64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js van Stekelenburg" userId="b53a753f-71c6-4587-a9cf-e57c32f42af6" providerId="ADAL" clId="{B397BA96-6482-4439-B29C-8C31B4054B22}"/>
    <pc:docChg chg="undo custSel modSld">
      <pc:chgData name="Gijs van Stekelenburg" userId="b53a753f-71c6-4587-a9cf-e57c32f42af6" providerId="ADAL" clId="{B397BA96-6482-4439-B29C-8C31B4054B22}" dt="2020-11-10T08:56:33.159" v="599" actId="20577"/>
      <pc:docMkLst>
        <pc:docMk/>
      </pc:docMkLst>
      <pc:sldChg chg="modSp">
        <pc:chgData name="Gijs van Stekelenburg" userId="b53a753f-71c6-4587-a9cf-e57c32f42af6" providerId="ADAL" clId="{B397BA96-6482-4439-B29C-8C31B4054B22}" dt="2020-11-10T08:32:39.266" v="4" actId="113"/>
        <pc:sldMkLst>
          <pc:docMk/>
          <pc:sldMk cId="4229732641" sldId="265"/>
        </pc:sldMkLst>
        <pc:spChg chg="mod">
          <ac:chgData name="Gijs van Stekelenburg" userId="b53a753f-71c6-4587-a9cf-e57c32f42af6" providerId="ADAL" clId="{B397BA96-6482-4439-B29C-8C31B4054B22}" dt="2020-11-10T08:32:39.266" v="4" actId="113"/>
          <ac:spMkLst>
            <pc:docMk/>
            <pc:sldMk cId="4229732641" sldId="265"/>
            <ac:spMk id="5" creationId="{00000000-0000-0000-0000-000000000000}"/>
          </ac:spMkLst>
        </pc:spChg>
      </pc:sldChg>
      <pc:sldChg chg="modSp">
        <pc:chgData name="Gijs van Stekelenburg" userId="b53a753f-71c6-4587-a9cf-e57c32f42af6" providerId="ADAL" clId="{B397BA96-6482-4439-B29C-8C31B4054B22}" dt="2020-11-10T08:36:34.237" v="13" actId="114"/>
        <pc:sldMkLst>
          <pc:docMk/>
          <pc:sldMk cId="3039583428" sldId="266"/>
        </pc:sldMkLst>
        <pc:spChg chg="mod">
          <ac:chgData name="Gijs van Stekelenburg" userId="b53a753f-71c6-4587-a9cf-e57c32f42af6" providerId="ADAL" clId="{B397BA96-6482-4439-B29C-8C31B4054B22}" dt="2020-11-10T08:36:34.237" v="13" actId="114"/>
          <ac:spMkLst>
            <pc:docMk/>
            <pc:sldMk cId="3039583428" sldId="266"/>
            <ac:spMk id="5" creationId="{00000000-0000-0000-0000-000000000000}"/>
          </ac:spMkLst>
        </pc:spChg>
      </pc:sldChg>
      <pc:sldChg chg="modSp">
        <pc:chgData name="Gijs van Stekelenburg" userId="b53a753f-71c6-4587-a9cf-e57c32f42af6" providerId="ADAL" clId="{B397BA96-6482-4439-B29C-8C31B4054B22}" dt="2020-11-10T08:34:39.028" v="9"/>
        <pc:sldMkLst>
          <pc:docMk/>
          <pc:sldMk cId="2591378216" sldId="267"/>
        </pc:sldMkLst>
        <pc:graphicFrameChg chg="modGraphic">
          <ac:chgData name="Gijs van Stekelenburg" userId="b53a753f-71c6-4587-a9cf-e57c32f42af6" providerId="ADAL" clId="{B397BA96-6482-4439-B29C-8C31B4054B22}" dt="2020-11-10T08:34:39.028" v="9"/>
          <ac:graphicFrameMkLst>
            <pc:docMk/>
            <pc:sldMk cId="2591378216" sldId="267"/>
            <ac:graphicFrameMk id="7" creationId="{22386CA8-8F0F-4714-8DB5-0739A77105AB}"/>
          </ac:graphicFrameMkLst>
        </pc:graphicFrameChg>
      </pc:sldChg>
      <pc:sldChg chg="modSp">
        <pc:chgData name="Gijs van Stekelenburg" userId="b53a753f-71c6-4587-a9cf-e57c32f42af6" providerId="ADAL" clId="{B397BA96-6482-4439-B29C-8C31B4054B22}" dt="2020-11-10T08:36:46.089" v="17" actId="113"/>
        <pc:sldMkLst>
          <pc:docMk/>
          <pc:sldMk cId="1319034807" sldId="268"/>
        </pc:sldMkLst>
        <pc:spChg chg="mod">
          <ac:chgData name="Gijs van Stekelenburg" userId="b53a753f-71c6-4587-a9cf-e57c32f42af6" providerId="ADAL" clId="{B397BA96-6482-4439-B29C-8C31B4054B22}" dt="2020-11-10T08:36:46.089" v="17" actId="113"/>
          <ac:spMkLst>
            <pc:docMk/>
            <pc:sldMk cId="1319034807" sldId="268"/>
            <ac:spMk id="5" creationId="{00000000-0000-0000-0000-000000000000}"/>
          </ac:spMkLst>
        </pc:spChg>
      </pc:sldChg>
      <pc:sldChg chg="modSp">
        <pc:chgData name="Gijs van Stekelenburg" userId="b53a753f-71c6-4587-a9cf-e57c32f42af6" providerId="ADAL" clId="{B397BA96-6482-4439-B29C-8C31B4054B22}" dt="2020-11-10T08:37:57.907" v="37" actId="1076"/>
        <pc:sldMkLst>
          <pc:docMk/>
          <pc:sldMk cId="720230088" sldId="269"/>
        </pc:sldMkLst>
        <pc:spChg chg="mod">
          <ac:chgData name="Gijs van Stekelenburg" userId="b53a753f-71c6-4587-a9cf-e57c32f42af6" providerId="ADAL" clId="{B397BA96-6482-4439-B29C-8C31B4054B22}" dt="2020-11-10T08:37:02.863" v="21" actId="122"/>
          <ac:spMkLst>
            <pc:docMk/>
            <pc:sldMk cId="720230088" sldId="269"/>
            <ac:spMk id="4" creationId="{00000000-0000-0000-0000-000000000000}"/>
          </ac:spMkLst>
        </pc:spChg>
        <pc:picChg chg="mod modCrop">
          <ac:chgData name="Gijs van Stekelenburg" userId="b53a753f-71c6-4587-a9cf-e57c32f42af6" providerId="ADAL" clId="{B397BA96-6482-4439-B29C-8C31B4054B22}" dt="2020-11-10T08:37:57.907" v="37" actId="1076"/>
          <ac:picMkLst>
            <pc:docMk/>
            <pc:sldMk cId="720230088" sldId="269"/>
            <ac:picMk id="2" creationId="{B212C538-91C8-4980-ABB2-06B7BD266F55}"/>
          </ac:picMkLst>
        </pc:picChg>
      </pc:sldChg>
      <pc:sldChg chg="modSp">
        <pc:chgData name="Gijs van Stekelenburg" userId="b53a753f-71c6-4587-a9cf-e57c32f42af6" providerId="ADAL" clId="{B397BA96-6482-4439-B29C-8C31B4054B22}" dt="2020-11-10T08:56:33.159" v="599" actId="20577"/>
        <pc:sldMkLst>
          <pc:docMk/>
          <pc:sldMk cId="2862795809" sldId="270"/>
        </pc:sldMkLst>
        <pc:spChg chg="mod">
          <ac:chgData name="Gijs van Stekelenburg" userId="b53a753f-71c6-4587-a9cf-e57c32f42af6" providerId="ADAL" clId="{B397BA96-6482-4439-B29C-8C31B4054B22}" dt="2020-11-10T08:56:33.159" v="599" actId="20577"/>
          <ac:spMkLst>
            <pc:docMk/>
            <pc:sldMk cId="2862795809" sldId="270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5" y="5095875"/>
            <a:ext cx="8397864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2475" b="0" i="0" u="none" strike="noStrike" cap="all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300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1846" b="0" kern="1200" cap="all" baseline="0" dirty="0" smtClean="0">
                <a:solidFill>
                  <a:schemeClr val="tx2"/>
                </a:solidFill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983EC9-36B1-B744-A87D-1AA0BEB38B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2214000"/>
            <a:ext cx="10452100" cy="2808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6750" b="1" cap="all" baseline="0">
                <a:latin typeface="Avenir Next Condensed Medium" panose="020B0606020202020204" pitchFamily="34" charset="0"/>
              </a:defRPr>
            </a:lvl1pPr>
          </a:lstStyle>
          <a:p>
            <a:r>
              <a:rPr lang="nl-NL" dirty="0"/>
              <a:t>Titel van de presentatie_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13B7015-BB4D-A84E-84E4-520C33B85D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24158585-8C9B-2444-8413-2968F1C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0688633-6D41-064D-B005-BBA9338D0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AB6897B6-1B30-8840-AEF5-653E3015C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DA6865-FA7E-094E-A575-DAADE998A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40216" y="1628775"/>
            <a:ext cx="4910667" cy="36004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Avenir Next Condensed Medium" panose="020B0606020202020204" pitchFamily="34" charset="0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ijs.vanStekelenburg@han.nl" TargetMode="External"/><Relationship Id="rId3" Type="http://schemas.openxmlformats.org/officeDocument/2006/relationships/hyperlink" Target="https://www.youtube.com/watch?v=QqfalWomFQg&amp;t=104s" TargetMode="External"/><Relationship Id="rId7" Type="http://schemas.openxmlformats.org/officeDocument/2006/relationships/hyperlink" Target="mailto:Bas.Hetjes@han.nl" TargetMode="External"/><Relationship Id="rId2" Type="http://schemas.openxmlformats.org/officeDocument/2006/relationships/hyperlink" Target="https://www.youtube.com/watch?v=kTk6BERaVq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th.Dieker@han.nl" TargetMode="External"/><Relationship Id="rId5" Type="http://schemas.openxmlformats.org/officeDocument/2006/relationships/hyperlink" Target="mailto:Chris.Huijboom@han.nl" TargetMode="External"/><Relationship Id="rId4" Type="http://schemas.openxmlformats.org/officeDocument/2006/relationships/hyperlink" Target="mailto:Frans.Tillema@han.nl" TargetMode="External"/><Relationship Id="rId9" Type="http://schemas.openxmlformats.org/officeDocument/2006/relationships/hyperlink" Target="mailto:Rakshith.Kusumakar@han.n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Modules Smart Vehicles &amp; Smart Infrastructure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HAN </a:t>
            </a:r>
            <a:r>
              <a:rPr lang="en-GB" dirty="0" smtClean="0"/>
              <a:t>SCHOOL  OF ENGINEERING </a:t>
            </a:r>
            <a:r>
              <a:rPr lang="en-GB" dirty="0" smtClean="0"/>
              <a:t>AND</a:t>
            </a:r>
            <a:r>
              <a:rPr lang="en-GB" dirty="0" smtClean="0"/>
              <a:t> </a:t>
            </a:r>
            <a:r>
              <a:rPr lang="en-GB" dirty="0"/>
              <a:t>AUTOMOTIVE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/>
              <a:t>Mastertrack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‘</a:t>
            </a:r>
            <a:r>
              <a:rPr lang="en-GB" dirty="0"/>
              <a:t>Smart Automotive’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Track ‘Automotive – smart’: intelligent mobility</a:t>
            </a:r>
            <a:br>
              <a:rPr lang="en-GB" dirty="0"/>
            </a:b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b="1" i="1" dirty="0"/>
              <a:t>The goal of this Track:</a:t>
            </a:r>
            <a:br>
              <a:rPr lang="en-GB" b="1" i="1" dirty="0"/>
            </a:br>
            <a:r>
              <a:rPr lang="en-GB" dirty="0"/>
              <a:t>Educating technical young professionals in the Intelligent Mobility domain, </a:t>
            </a:r>
            <a:r>
              <a:rPr lang="en-US" dirty="0"/>
              <a:t>with attention to the roles of both private and public parties.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US" b="1" i="1" dirty="0"/>
              <a:t>Reason for developing this Track:</a:t>
            </a:r>
            <a:r>
              <a:rPr lang="en-GB" b="1" i="1" dirty="0"/>
              <a:t/>
            </a:r>
            <a:br>
              <a:rPr lang="en-GB" b="1" i="1" dirty="0"/>
            </a:br>
            <a:r>
              <a:rPr lang="en-US" dirty="0"/>
              <a:t>There is a high demand for people with in-depth knowledge of intelligent mobility technologies. They will be able to successfully make connections between today's technology and problems and the possibilities of intelligent technologies in the future.</a:t>
            </a:r>
            <a:endParaRPr lang="en-GB" dirty="0"/>
          </a:p>
          <a:p>
            <a:endParaRPr lang="nl-NL" dirty="0"/>
          </a:p>
          <a:p>
            <a:r>
              <a:rPr lang="en-US" b="1" i="1" dirty="0"/>
              <a:t>What type of specialists do we educate: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Broadly oriented technical engineers who can act as the bridge in the complex and changing mobility domain.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2 modules within the intelligent mobility track</a:t>
            </a:r>
            <a:br>
              <a:rPr lang="en-GB" dirty="0"/>
            </a:br>
            <a:endParaRPr lang="nl-NL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386CA8-8F0F-4714-8DB5-0739A7710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34156"/>
              </p:ext>
            </p:extLst>
          </p:nvPr>
        </p:nvGraphicFramePr>
        <p:xfrm>
          <a:off x="2152650" y="1473860"/>
          <a:ext cx="7886700" cy="4699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777423781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118914570"/>
                    </a:ext>
                  </a:extLst>
                </a:gridCol>
              </a:tblGrid>
              <a:tr h="463058">
                <a:tc>
                  <a:txBody>
                    <a:bodyPr/>
                    <a:lstStyle/>
                    <a:p>
                      <a:r>
                        <a:rPr lang="nl-NL" sz="1700" dirty="0"/>
                        <a:t>Smart </a:t>
                      </a:r>
                      <a:r>
                        <a:rPr lang="nl-NL" sz="1700" dirty="0" err="1"/>
                        <a:t>Vehicles</a:t>
                      </a:r>
                      <a:r>
                        <a:rPr lang="nl-NL" sz="1700" dirty="0"/>
                        <a:t> (15 ECTS)</a:t>
                      </a:r>
                      <a:endParaRPr lang="en-NL" sz="17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 dirty="0"/>
                        <a:t>Smart </a:t>
                      </a:r>
                      <a:r>
                        <a:rPr lang="nl-NL" sz="1700" dirty="0" err="1"/>
                        <a:t>Infrastructure</a:t>
                      </a:r>
                      <a:r>
                        <a:rPr lang="nl-NL" sz="1700" dirty="0"/>
                        <a:t> (15 ECTS)</a:t>
                      </a:r>
                      <a:endParaRPr lang="en-NL" sz="17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95277"/>
                  </a:ext>
                </a:extLst>
              </a:tr>
              <a:tr h="362150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="1" dirty="0"/>
                        <a:t>Vehicle technology</a:t>
                      </a:r>
                      <a:br>
                        <a:rPr lang="en-US" sz="1700" b="1" dirty="0"/>
                      </a:br>
                      <a:r>
                        <a:rPr lang="en-US" sz="1700" dirty="0"/>
                        <a:t>Sensor Technologies; Vehicle automation (</a:t>
                      </a:r>
                      <a:r>
                        <a:rPr lang="en-US" sz="1700" dirty="0" err="1"/>
                        <a:t>inc.</a:t>
                      </a:r>
                      <a:r>
                        <a:rPr lang="en-US" sz="1700" dirty="0"/>
                        <a:t> ADAS); Embedded systems; Functional safety</a:t>
                      </a:r>
                      <a:br>
                        <a:rPr lang="en-US" sz="1700" dirty="0"/>
                      </a:br>
                      <a:endParaRPr lang="en-US" sz="17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="1" dirty="0"/>
                        <a:t>Talking Traffic</a:t>
                      </a:r>
                      <a:br>
                        <a:rPr lang="en-US" sz="1700" b="1" dirty="0"/>
                      </a:br>
                      <a:r>
                        <a:rPr lang="en-US" sz="1700" b="0" i="0" dirty="0"/>
                        <a:t>Transmission protocols; IoT</a:t>
                      </a:r>
                      <a:r>
                        <a:rPr lang="en-US" sz="1700" dirty="0"/>
                        <a:t>; 4G 5G G5 </a:t>
                      </a:r>
                      <a:r>
                        <a:rPr lang="en-US" sz="1700" dirty="0" err="1"/>
                        <a:t>Wifi</a:t>
                      </a:r>
                      <a:r>
                        <a:rPr lang="en-US" sz="1700" dirty="0"/>
                        <a:t> P; cybersecurity</a:t>
                      </a:r>
                      <a:br>
                        <a:rPr lang="en-US" sz="1700" dirty="0"/>
                      </a:br>
                      <a:endParaRPr lang="en-US" sz="17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="1" dirty="0"/>
                        <a:t>Societal and </a:t>
                      </a:r>
                      <a:r>
                        <a:rPr lang="en-US" sz="1700" b="1" dirty="0" err="1"/>
                        <a:t>behavioural</a:t>
                      </a:r>
                      <a:r>
                        <a:rPr lang="en-US" sz="1700" b="1" dirty="0"/>
                        <a:t> impact</a:t>
                      </a:r>
                      <a:br>
                        <a:rPr lang="en-US" sz="1700" b="1" dirty="0"/>
                      </a:br>
                      <a:r>
                        <a:rPr lang="en-US" sz="1700" dirty="0"/>
                        <a:t>Human-Machine interfaces and interaction; (engineering) ethics in mobility domain; privacy and legal aspects</a:t>
                      </a:r>
                    </a:p>
                    <a:p>
                      <a:endParaRPr lang="en-NL" sz="1700" dirty="0"/>
                    </a:p>
                  </a:txBody>
                  <a:tcPr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="1" u="none" dirty="0"/>
                        <a:t>Multi-Modal Traffic Management</a:t>
                      </a:r>
                      <a:r>
                        <a:rPr lang="en-US" sz="1700" b="1" u="sng" dirty="0"/>
                        <a:t/>
                      </a:r>
                      <a:br>
                        <a:rPr lang="en-US" sz="1700" b="1" u="sng" dirty="0"/>
                      </a:br>
                      <a:r>
                        <a:rPr lang="en-US" sz="1700" dirty="0"/>
                        <a:t>Transportation modes; Infrastructure; Logistics; Asset Management; Mobility as a Service; Interoperability; Big Data</a:t>
                      </a:r>
                      <a:br>
                        <a:rPr lang="en-US" sz="1700" dirty="0"/>
                      </a:br>
                      <a:endParaRPr lang="en-US" sz="1700" dirty="0"/>
                    </a:p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700" b="1" dirty="0"/>
                        <a:t>Governance of innovation processes</a:t>
                      </a:r>
                      <a:br>
                        <a:rPr lang="en-US" sz="1700" b="1" dirty="0"/>
                      </a:br>
                      <a:r>
                        <a:rPr lang="en-US" sz="1700" b="0" dirty="0"/>
                        <a:t>Public administration and processes of governing innovation</a:t>
                      </a:r>
                      <a:endParaRPr lang="en-NL" sz="170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7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="1" u="none" dirty="0"/>
                        <a:t>Societal and </a:t>
                      </a:r>
                      <a:r>
                        <a:rPr lang="en-US" sz="1700" b="1" u="none" dirty="0" err="1"/>
                        <a:t>Behavioural</a:t>
                      </a:r>
                      <a:r>
                        <a:rPr lang="en-US" sz="1700" b="1" u="none" dirty="0"/>
                        <a:t> Impact</a:t>
                      </a:r>
                      <a:r>
                        <a:rPr lang="en-US" sz="1700" b="1" dirty="0"/>
                        <a:t/>
                      </a:r>
                      <a:br>
                        <a:rPr lang="en-US" sz="1700" b="1" dirty="0"/>
                      </a:br>
                      <a:r>
                        <a:rPr lang="en-US" sz="1700" b="0" dirty="0"/>
                        <a:t>Traffic psychology and sociology related to infrastructure; privacy and legal aspects</a:t>
                      </a:r>
                      <a:br>
                        <a:rPr lang="en-US" sz="1700" b="0" dirty="0"/>
                      </a:br>
                      <a:endParaRPr lang="en-US" sz="1700" b="0" dirty="0"/>
                    </a:p>
                  </a:txBody>
                  <a:tcPr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66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37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intelligent mobility Module – Smart vehicles</a:t>
            </a:r>
            <a:br>
              <a:rPr lang="en-GB" dirty="0"/>
            </a:b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Structure of the module of Smart Vehicles (1 semester)</a:t>
            </a:r>
          </a:p>
          <a:p>
            <a:endParaRPr lang="nl-NL" dirty="0"/>
          </a:p>
          <a:p>
            <a:r>
              <a:rPr lang="nl-NL" b="1" i="1" dirty="0"/>
              <a:t>Term 1:</a:t>
            </a:r>
          </a:p>
          <a:p>
            <a:pPr lvl="1"/>
            <a:r>
              <a:rPr lang="nl-NL" dirty="0" err="1"/>
              <a:t>Weakly</a:t>
            </a:r>
            <a:r>
              <a:rPr lang="nl-NL" dirty="0"/>
              <a:t> </a:t>
            </a:r>
            <a:r>
              <a:rPr lang="nl-NL" dirty="0" err="1"/>
              <a:t>lectures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proffesionals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field</a:t>
            </a:r>
          </a:p>
          <a:p>
            <a:pPr lvl="1"/>
            <a:r>
              <a:rPr lang="nl-NL" dirty="0" err="1"/>
              <a:t>Introduction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Minor Project &amp; Capita </a:t>
            </a:r>
            <a:r>
              <a:rPr lang="nl-NL" dirty="0" err="1"/>
              <a:t>Selecta</a:t>
            </a:r>
            <a:endParaRPr lang="nl-NL" dirty="0"/>
          </a:p>
          <a:p>
            <a:pPr lvl="1"/>
            <a:r>
              <a:rPr lang="nl-NL" dirty="0"/>
              <a:t>Examination:	</a:t>
            </a:r>
            <a:r>
              <a:rPr lang="nl-NL" dirty="0" err="1"/>
              <a:t>Written</a:t>
            </a:r>
            <a:r>
              <a:rPr lang="nl-NL" dirty="0"/>
              <a:t> </a:t>
            </a:r>
            <a:r>
              <a:rPr lang="nl-NL" dirty="0" err="1"/>
              <a:t>exam</a:t>
            </a:r>
            <a:endParaRPr lang="nl-NL" dirty="0"/>
          </a:p>
          <a:p>
            <a:pPr lvl="1"/>
            <a:endParaRPr lang="nl-NL" dirty="0"/>
          </a:p>
          <a:p>
            <a:r>
              <a:rPr lang="nl-NL" b="1" i="1" dirty="0"/>
              <a:t>Term 2:</a:t>
            </a:r>
          </a:p>
          <a:p>
            <a:pPr lvl="1"/>
            <a:r>
              <a:rPr lang="nl-NL" dirty="0" err="1"/>
              <a:t>Partly</a:t>
            </a:r>
            <a:r>
              <a:rPr lang="nl-NL" dirty="0"/>
              <a:t> </a:t>
            </a:r>
            <a:r>
              <a:rPr lang="nl-NL" dirty="0" err="1"/>
              <a:t>lectures</a:t>
            </a:r>
            <a:r>
              <a:rPr lang="nl-NL" dirty="0"/>
              <a:t> &amp; </a:t>
            </a:r>
            <a:r>
              <a:rPr lang="nl-NL" dirty="0" err="1"/>
              <a:t>guiding</a:t>
            </a:r>
            <a:r>
              <a:rPr lang="nl-NL" dirty="0"/>
              <a:t> Minor Project </a:t>
            </a:r>
            <a:r>
              <a:rPr lang="nl-NL" dirty="0" err="1"/>
              <a:t>work</a:t>
            </a:r>
            <a:endParaRPr lang="nl-NL" dirty="0"/>
          </a:p>
          <a:p>
            <a:pPr lvl="1"/>
            <a:r>
              <a:rPr lang="nl-NL" dirty="0"/>
              <a:t>Examination:	</a:t>
            </a:r>
            <a:r>
              <a:rPr lang="nl-NL" dirty="0" err="1"/>
              <a:t>Written</a:t>
            </a:r>
            <a:r>
              <a:rPr lang="nl-NL" dirty="0"/>
              <a:t> </a:t>
            </a:r>
            <a:r>
              <a:rPr lang="nl-NL" dirty="0" err="1"/>
              <a:t>exam</a:t>
            </a:r>
            <a:r>
              <a:rPr lang="nl-NL" dirty="0"/>
              <a:t>, Capita </a:t>
            </a:r>
            <a:r>
              <a:rPr lang="nl-NL" dirty="0" err="1"/>
              <a:t>Selecta</a:t>
            </a:r>
            <a:r>
              <a:rPr lang="nl-NL" dirty="0"/>
              <a:t> report &amp; Minor Project report + </a:t>
            </a:r>
            <a:r>
              <a:rPr lang="nl-NL" dirty="0" err="1"/>
              <a:t>presentation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958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intelligent mobility Module – Smart Infrastructure</a:t>
            </a:r>
            <a:br>
              <a:rPr lang="en-GB" dirty="0"/>
            </a:b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1049000" cy="4248000"/>
          </a:xfrm>
        </p:spPr>
        <p:txBody>
          <a:bodyPr/>
          <a:lstStyle/>
          <a:p>
            <a:r>
              <a:rPr lang="en-US" dirty="0"/>
              <a:t>Structure of the module of Smart Infrastructure (1 semester)</a:t>
            </a:r>
          </a:p>
          <a:p>
            <a:endParaRPr lang="nl-NL" dirty="0"/>
          </a:p>
          <a:p>
            <a:r>
              <a:rPr lang="nl-NL" b="1" i="1" dirty="0"/>
              <a:t>Term 1:</a:t>
            </a:r>
          </a:p>
          <a:p>
            <a:pPr lvl="1"/>
            <a:r>
              <a:rPr lang="nl-NL" dirty="0" err="1"/>
              <a:t>Weakly</a:t>
            </a:r>
            <a:r>
              <a:rPr lang="nl-NL" dirty="0"/>
              <a:t> </a:t>
            </a:r>
            <a:r>
              <a:rPr lang="nl-NL" dirty="0" err="1"/>
              <a:t>lectures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proffesionals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field</a:t>
            </a:r>
          </a:p>
          <a:p>
            <a:pPr lvl="1"/>
            <a:r>
              <a:rPr lang="nl-NL" dirty="0" err="1"/>
              <a:t>Introduction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Minor Project &amp; Capita </a:t>
            </a:r>
            <a:r>
              <a:rPr lang="nl-NL" dirty="0" err="1"/>
              <a:t>Selecta</a:t>
            </a:r>
            <a:endParaRPr lang="nl-NL" dirty="0"/>
          </a:p>
          <a:p>
            <a:pPr lvl="1"/>
            <a:r>
              <a:rPr lang="nl-NL" dirty="0"/>
              <a:t>Examination:	</a:t>
            </a:r>
            <a:r>
              <a:rPr lang="nl-NL" dirty="0" err="1"/>
              <a:t>Written</a:t>
            </a:r>
            <a:r>
              <a:rPr lang="nl-NL" dirty="0"/>
              <a:t> </a:t>
            </a:r>
            <a:r>
              <a:rPr lang="nl-NL" dirty="0" err="1"/>
              <a:t>exam</a:t>
            </a:r>
            <a:endParaRPr lang="nl-NL" dirty="0"/>
          </a:p>
          <a:p>
            <a:pPr lvl="1"/>
            <a:endParaRPr lang="nl-NL" dirty="0"/>
          </a:p>
          <a:p>
            <a:r>
              <a:rPr lang="nl-NL" b="1" i="1" dirty="0"/>
              <a:t>Term 2:</a:t>
            </a:r>
          </a:p>
          <a:p>
            <a:pPr lvl="1"/>
            <a:r>
              <a:rPr lang="nl-NL" dirty="0" err="1"/>
              <a:t>Partly</a:t>
            </a:r>
            <a:r>
              <a:rPr lang="nl-NL" dirty="0"/>
              <a:t> </a:t>
            </a:r>
            <a:r>
              <a:rPr lang="nl-NL" dirty="0" err="1"/>
              <a:t>lectures</a:t>
            </a:r>
            <a:r>
              <a:rPr lang="nl-NL" dirty="0"/>
              <a:t> &amp; </a:t>
            </a:r>
            <a:r>
              <a:rPr lang="nl-NL" dirty="0" err="1"/>
              <a:t>guiding</a:t>
            </a:r>
            <a:r>
              <a:rPr lang="nl-NL" dirty="0"/>
              <a:t> Minor Project </a:t>
            </a:r>
            <a:r>
              <a:rPr lang="nl-NL" dirty="0" err="1"/>
              <a:t>work</a:t>
            </a:r>
            <a:endParaRPr lang="nl-NL" dirty="0"/>
          </a:p>
          <a:p>
            <a:pPr lvl="1"/>
            <a:r>
              <a:rPr lang="nl-NL" dirty="0"/>
              <a:t>Examination:	Home-Taken </a:t>
            </a:r>
            <a:r>
              <a:rPr lang="nl-NL" dirty="0" err="1"/>
              <a:t>exam</a:t>
            </a:r>
            <a:r>
              <a:rPr lang="nl-NL" dirty="0"/>
              <a:t> (</a:t>
            </a:r>
            <a:r>
              <a:rPr lang="nl-NL" dirty="0" err="1"/>
              <a:t>assignment</a:t>
            </a:r>
            <a:r>
              <a:rPr lang="nl-NL" dirty="0"/>
              <a:t>), Capita </a:t>
            </a:r>
            <a:r>
              <a:rPr lang="nl-NL" dirty="0" err="1"/>
              <a:t>Selecta</a:t>
            </a:r>
            <a:r>
              <a:rPr lang="nl-NL" dirty="0"/>
              <a:t> report &amp; </a:t>
            </a:r>
            <a:br>
              <a:rPr lang="nl-NL" dirty="0"/>
            </a:br>
            <a:r>
              <a:rPr lang="nl-NL" dirty="0"/>
              <a:t>				Minor Project report + </a:t>
            </a:r>
            <a:r>
              <a:rPr lang="nl-NL" dirty="0" err="1"/>
              <a:t>presentation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903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7632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Stakeholder map </a:t>
            </a:r>
            <a:r>
              <a:rPr lang="en-GB" dirty="0" err="1"/>
              <a:t>Mastertrack</a:t>
            </a:r>
            <a:r>
              <a:rPr lang="en-GB" dirty="0"/>
              <a:t> Intelligent Mobility</a:t>
            </a:r>
            <a:br>
              <a:rPr lang="en-GB" dirty="0"/>
            </a:br>
            <a:r>
              <a:rPr lang="en-GB" dirty="0"/>
              <a:t> 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212C538-91C8-4980-ABB2-06B7BD266F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7" t="3432" r="3042" b="2913"/>
          <a:stretch/>
        </p:blipFill>
        <p:spPr>
          <a:xfrm>
            <a:off x="2145970" y="1049046"/>
            <a:ext cx="7824881" cy="544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3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 &amp; contact</a:t>
            </a:r>
            <a:br>
              <a:rPr lang="en-GB" dirty="0"/>
            </a:b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1049000" cy="4248000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Smart Vehicles:</a:t>
            </a:r>
          </a:p>
          <a:p>
            <a:pPr lvl="1"/>
            <a:r>
              <a:rPr lang="nl-NL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https://www.youtube.com/watch?v=kTk6BERaVqE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pPr marL="360000" lvl="2" indent="0">
              <a:buNone/>
            </a:pPr>
            <a:endParaRPr lang="nl-NL" b="1" i="1" dirty="0"/>
          </a:p>
          <a:p>
            <a:r>
              <a:rPr lang="nl-NL" b="1" i="1" dirty="0"/>
              <a:t>Smart Infrastructure:</a:t>
            </a:r>
          </a:p>
          <a:p>
            <a:pPr lvl="1"/>
            <a:r>
              <a:rPr lang="nl-NL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https://www.youtube.com/watch?v=QqfalWomFQg&amp;t=104s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endParaRPr lang="nl-NL" b="1" i="1" dirty="0"/>
          </a:p>
          <a:p>
            <a:r>
              <a:rPr lang="nl-NL" b="1" i="1" dirty="0"/>
              <a:t>Contact Information:</a:t>
            </a:r>
          </a:p>
          <a:p>
            <a:pPr marL="0" indent="0">
              <a:buNone/>
            </a:pPr>
            <a:r>
              <a:rPr lang="nl-NL" dirty="0"/>
              <a:t>	Frans Tillema				</a:t>
            </a:r>
            <a:r>
              <a:rPr lang="nl-NL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Frans.Tillema@han.nl</a:t>
            </a:r>
            <a:r>
              <a:rPr lang="nl-NL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nl-NL" dirty="0"/>
              <a:t>	Chris Huijboom			</a:t>
            </a:r>
            <a:r>
              <a:rPr lang="nl-NL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Chris.Huijboom@han.nl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pPr marL="180000" lvl="1" indent="0">
              <a:buNone/>
            </a:pPr>
            <a:r>
              <a:rPr lang="nl-NL" dirty="0"/>
              <a:t>	Marith Dieker</a:t>
            </a:r>
            <a:r>
              <a:rPr lang="nl-NL" dirty="0">
                <a:solidFill>
                  <a:srgbClr val="0070C0"/>
                </a:solidFill>
              </a:rPr>
              <a:t>				</a:t>
            </a:r>
            <a:r>
              <a:rPr lang="nl-NL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Marith.Dieker@han.nl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pPr marL="180000" lvl="1" indent="0">
              <a:buNone/>
            </a:pPr>
            <a:r>
              <a:rPr lang="nl-NL" dirty="0">
                <a:solidFill>
                  <a:srgbClr val="0070C0"/>
                </a:solidFill>
              </a:rPr>
              <a:t>	</a:t>
            </a:r>
            <a:r>
              <a:rPr lang="nl-NL" dirty="0"/>
              <a:t>Bas Hetjes	</a:t>
            </a:r>
            <a:r>
              <a:rPr lang="nl-NL" dirty="0">
                <a:solidFill>
                  <a:srgbClr val="0070C0"/>
                </a:solidFill>
              </a:rPr>
              <a:t>			</a:t>
            </a:r>
            <a:r>
              <a:rPr lang="nl-NL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Bas.Hetjes@han.nl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pPr marL="180000" lvl="1" indent="0">
              <a:buNone/>
            </a:pPr>
            <a:r>
              <a:rPr lang="nl-NL" dirty="0"/>
              <a:t>	Gijs van Stekelenburg 		</a:t>
            </a:r>
            <a:r>
              <a:rPr lang="nl-NL" u="sng" dirty="0"/>
              <a:t>G</a:t>
            </a:r>
            <a:r>
              <a:rPr lang="nl-NL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ijs.vanStekelenburg@han.nl</a:t>
            </a:r>
            <a:r>
              <a:rPr lang="nl-NL" dirty="0">
                <a:solidFill>
                  <a:srgbClr val="0070C0"/>
                </a:solidFill>
              </a:rPr>
              <a:t>  </a:t>
            </a:r>
          </a:p>
          <a:p>
            <a:pPr marL="180000" lvl="1" indent="0">
              <a:buNone/>
            </a:pPr>
            <a:r>
              <a:rPr lang="nl-NL" dirty="0">
                <a:solidFill>
                  <a:srgbClr val="0070C0"/>
                </a:solidFill>
              </a:rPr>
              <a:t>	</a:t>
            </a:r>
            <a:r>
              <a:rPr lang="nl-NL" dirty="0"/>
              <a:t>Rakshith Kusumakar</a:t>
            </a:r>
            <a:r>
              <a:rPr lang="nl-NL" dirty="0">
                <a:solidFill>
                  <a:srgbClr val="0070C0"/>
                </a:solidFill>
              </a:rPr>
              <a:t>		</a:t>
            </a:r>
            <a:r>
              <a:rPr lang="nl-NL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Rakshith.Kusumakar@han.nl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nl-NL" dirty="0">
              <a:solidFill>
                <a:srgbClr val="0070C0"/>
              </a:solidFill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279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0CA5B4-DC22-48E1-ABBB-1D95E5409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r="12354"/>
          <a:stretch/>
        </p:blipFill>
        <p:spPr bwMode="auto">
          <a:xfrm>
            <a:off x="3366198" y="1628775"/>
            <a:ext cx="5602574" cy="438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7973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-PP">
      <a:majorFont>
        <a:latin typeface="Avenir Next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eed_wit_v5.potx" id="{4D97D74B-59CE-4775-B6A4-1321AC25E8B5}" vid="{EB38D629-E6E7-4519-8AEA-AE1008E760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52B54AB9B6B24FB03365989E803751" ma:contentTypeVersion="12" ma:contentTypeDescription="Een nieuw document maken." ma:contentTypeScope="" ma:versionID="81c176e86f9aa8acd32c8c72f1c4e735">
  <xsd:schema xmlns:xsd="http://www.w3.org/2001/XMLSchema" xmlns:xs="http://www.w3.org/2001/XMLSchema" xmlns:p="http://schemas.microsoft.com/office/2006/metadata/properties" xmlns:ns3="bdaa778a-8f07-4df3-a647-0272b73157df" xmlns:ns4="a1268710-85f1-4be0-9820-4cb3f28edd26" targetNamespace="http://schemas.microsoft.com/office/2006/metadata/properties" ma:root="true" ma:fieldsID="107c680e4950b10c553452068c44f373" ns3:_="" ns4:_="">
    <xsd:import namespace="bdaa778a-8f07-4df3-a647-0272b73157df"/>
    <xsd:import namespace="a1268710-85f1-4be0-9820-4cb3f28edd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a778a-8f07-4df3-a647-0272b731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68710-85f1-4be0-9820-4cb3f28edd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AA0BF9-B958-4A82-8DAC-5EE36B179B6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1268710-85f1-4be0-9820-4cb3f28edd26"/>
    <ds:schemaRef ds:uri="bdaa778a-8f07-4df3-a647-0272b73157df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0723A8-067F-470A-8BC3-24D38FC77D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30D1B4-4FA7-4711-B965-33F41461C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aa778a-8f07-4df3-a647-0272b73157df"/>
    <ds:schemaRef ds:uri="a1268710-85f1-4be0-9820-4cb3f28ed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breed_wit_v6</Template>
  <TotalTime>0</TotalTime>
  <Words>470</Words>
  <Application>Microsoft Office PowerPoint</Application>
  <PresentationFormat>Breedbeeld</PresentationFormat>
  <Paragraphs>57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Avenir Next Condensed Demi Bold</vt:lpstr>
      <vt:lpstr>Avenir Next Condensed Medium</vt:lpstr>
      <vt:lpstr>Helvetica Neue Medium</vt:lpstr>
      <vt:lpstr>Presentatie_Smal</vt:lpstr>
      <vt:lpstr>PowerPoint-presentatie</vt:lpstr>
      <vt:lpstr>Track ‘Automotive – smart’: intelligent mobility </vt:lpstr>
      <vt:lpstr>The 2 modules within the intelligent mobility track </vt:lpstr>
      <vt:lpstr>intelligent mobility Module – Smart vehicles </vt:lpstr>
      <vt:lpstr>intelligent mobility Module – Smart Infrastructure </vt:lpstr>
      <vt:lpstr>Stakeholder map Mastertrack Intelligent Mobility  </vt:lpstr>
      <vt:lpstr>More information &amp; contact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Hetjes</dc:creator>
  <cp:lastModifiedBy>Erik Rijpstra</cp:lastModifiedBy>
  <cp:revision>5</cp:revision>
  <dcterms:created xsi:type="dcterms:W3CDTF">2020-11-10T07:44:08Z</dcterms:created>
  <dcterms:modified xsi:type="dcterms:W3CDTF">2020-11-10T11:43:31Z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0x0101002B52B54AB9B6B24FB03365989E803751</vt:lpwstr>
  </property>
</Properties>
</file>