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60" r:id="rId1"/>
  </p:sldMasterIdLst>
  <p:notesMasterIdLst>
    <p:notesMasterId r:id="rId11"/>
  </p:notesMasterIdLst>
  <p:sldIdLst>
    <p:sldId id="256" r:id="rId2"/>
    <p:sldId id="292" r:id="rId3"/>
    <p:sldId id="317" r:id="rId4"/>
    <p:sldId id="321" r:id="rId5"/>
    <p:sldId id="326" r:id="rId6"/>
    <p:sldId id="327" r:id="rId7"/>
    <p:sldId id="320" r:id="rId8"/>
    <p:sldId id="328" r:id="rId9"/>
    <p:sldId id="325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056"/>
    <a:srgbClr val="E50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47"/>
  </p:normalViewPr>
  <p:slideViewPr>
    <p:cSldViewPr snapToGrid="0" snapToObjects="1" showGuides="1">
      <p:cViewPr varScale="1">
        <p:scale>
          <a:sx n="86" d="100"/>
          <a:sy n="86" d="100"/>
        </p:scale>
        <p:origin x="138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16DF0-B2E3-8740-A995-0B348745C638}" type="datetimeFigureOut">
              <a:rPr lang="nl-NL" smtClean="0"/>
              <a:t>10-11-2020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202B8-34A0-0B4D-BFB2-5539BF5295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97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4">
            <a:extLst>
              <a:ext uri="{FF2B5EF4-FFF2-40B4-BE49-F238E27FC236}">
                <a16:creationId xmlns:a16="http://schemas.microsoft.com/office/drawing/2014/main" id="{3E43DDCB-339E-4C3A-9E9E-C22943510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907" y="1624877"/>
            <a:ext cx="3997787" cy="2545109"/>
          </a:xfrm>
          <a:prstGeom prst="rect">
            <a:avLst/>
          </a:prstGeom>
        </p:spPr>
      </p:pic>
      <p:sp>
        <p:nvSpPr>
          <p:cNvPr id="29" name="Tijdelijke aanduiding voor tekst 28">
            <a:extLst>
              <a:ext uri="{FF2B5EF4-FFF2-40B4-BE49-F238E27FC236}">
                <a16:creationId xmlns:a16="http://schemas.microsoft.com/office/drawing/2014/main" id="{FDED8E11-341A-45D2-85B1-F7C4DB5323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926" y="5095875"/>
            <a:ext cx="7839075" cy="1009650"/>
          </a:xfrm>
        </p:spPr>
        <p:txBody>
          <a:bodyPr>
            <a:normAutofit/>
          </a:bodyPr>
          <a:lstStyle>
            <a:lvl1pPr marL="0" indent="0">
              <a:buNone/>
              <a:defRPr lang="en-GB" sz="2475" b="0" i="0" u="none" strike="noStrike" cap="none" spc="0" baseline="0" dirty="0">
                <a:ln>
                  <a:noFill/>
                </a:ln>
                <a:solidFill>
                  <a:srgbClr val="000000"/>
                </a:solidFill>
                <a:uFillTx/>
                <a:latin typeface="Avenir Next Condensed"/>
                <a:ea typeface="Avenir Next Condensed Medium"/>
                <a:cs typeface="Avenir Next Condensed Medium"/>
                <a:sym typeface="Avenir Next Condensed Medium"/>
              </a:defRPr>
            </a:lvl1pPr>
          </a:lstStyle>
          <a:p>
            <a:pPr lvl="0"/>
            <a:r>
              <a:rPr lang="nl-NL" dirty="0"/>
              <a:t>VOORBEELD VAN EEN ONDERTITEL</a:t>
            </a:r>
            <a:endParaRPr lang="en-GB" dirty="0"/>
          </a:p>
        </p:txBody>
      </p:sp>
      <p:sp>
        <p:nvSpPr>
          <p:cNvPr id="34" name="Tijdelijke aanduiding voor tekst 33">
            <a:extLst>
              <a:ext uri="{FF2B5EF4-FFF2-40B4-BE49-F238E27FC236}">
                <a16:creationId xmlns:a16="http://schemas.microsoft.com/office/drawing/2014/main" id="{D9C3A310-643B-4139-9F62-77D0667471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925" y="1196299"/>
            <a:ext cx="7844102" cy="588915"/>
          </a:xfrm>
        </p:spPr>
        <p:txBody>
          <a:bodyPr anchor="b">
            <a:noAutofit/>
          </a:bodyPr>
          <a:lstStyle>
            <a:lvl1pPr marL="0" indent="0">
              <a:buNone/>
              <a:defRPr lang="nl-NL" sz="1846" b="0" kern="1200" baseline="0" dirty="0" smtClean="0">
                <a:solidFill>
                  <a:srgbClr val="E50856"/>
                </a:solidFill>
                <a:latin typeface="Avenir Next Condensed"/>
                <a:ea typeface="Avenir Next Condensed Demi Bold"/>
                <a:cs typeface="Avenir Next Condensed Demi Bold"/>
                <a:sym typeface="Avenir Next Condensed Demi Bold"/>
              </a:defRPr>
            </a:lvl1pPr>
          </a:lstStyle>
          <a:p>
            <a:pPr lvl="0"/>
            <a:r>
              <a:rPr lang="nl-NL" dirty="0"/>
              <a:t>NAAM OPLEIDING/FACULTEIT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983EC9-36B1-B744-A87D-1AA0BEB38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1895907"/>
            <a:ext cx="7839075" cy="3089275"/>
          </a:xfrm>
        </p:spPr>
        <p:txBody>
          <a:bodyPr>
            <a:normAutofit/>
          </a:bodyPr>
          <a:lstStyle>
            <a:lvl1pPr marL="0" indent="0">
              <a:buNone/>
              <a:defRPr sz="6750" b="1">
                <a:latin typeface="Avenir Next Condensed" panose="020B0506020202020204" pitchFamily="34" charset="0"/>
              </a:defRPr>
            </a:lvl1pPr>
          </a:lstStyle>
          <a:p>
            <a:r>
              <a:rPr lang="nl-NL" dirty="0"/>
              <a:t>VOORBEELD VAN EEN TITEL_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BD83C3D-1083-8F40-A69B-0D12E4719EE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687F6D-ADF0-1C41-93CB-D99BA5E064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00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D88CD-3FA1-4A93-8640-0C61D20DE0D9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2400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2D32C-B169-4C47-BEF1-AB767596FA81}" type="slidenum">
              <a:rPr lang="nl-NL" altLang="en-US"/>
              <a:pPr>
                <a:defRPr/>
              </a:pPr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62286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991A77-E592-4927-BAD8-5D3406246A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925638"/>
            <a:ext cx="7886700" cy="4259262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nl-NL" dirty="0"/>
              <a:t>Voorbeeldtekst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13B7015-BB4D-A84E-84E4-520C33B85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>
              <a:defRPr sz="3200">
                <a:solidFill>
                  <a:srgbClr val="E50056"/>
                </a:solidFill>
              </a:defRPr>
            </a:lvl1pPr>
          </a:lstStyle>
          <a:p>
            <a:r>
              <a:rPr lang="nl-NL" dirty="0"/>
              <a:t>VOORBEELD VAN EEN ONDERWERP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1C6F054-E1A5-C849-AE53-67AE5346E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87F6D-ADF0-1C41-93CB-D99BA5E06410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155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04E48767-DBA0-4144-B07A-E0457FACAB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925638"/>
            <a:ext cx="3943350" cy="4259262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nl-NL" dirty="0"/>
              <a:t>Voorbeeldtekst</a:t>
            </a:r>
          </a:p>
        </p:txBody>
      </p:sp>
      <p:sp>
        <p:nvSpPr>
          <p:cNvPr id="4" name="Titel 6">
            <a:extLst>
              <a:ext uri="{FF2B5EF4-FFF2-40B4-BE49-F238E27FC236}">
                <a16:creationId xmlns:a16="http://schemas.microsoft.com/office/drawing/2014/main" id="{24158585-8C9B-2444-8413-2968F1CB9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9"/>
            <a:ext cx="78867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E50056"/>
                </a:solidFill>
              </a:defRPr>
            </a:lvl1pPr>
          </a:lstStyle>
          <a:p>
            <a:r>
              <a:rPr lang="nl-NL" dirty="0"/>
              <a:t>VOORBEELD VAN EEN ONDERWERP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39414CB-019A-BA40-AC8D-CFEB67C419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687F6D-ADF0-1C41-93CB-D99BA5E064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4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260C8E6A-14DF-4CBC-B795-FDA284EC47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14902" y="1917701"/>
            <a:ext cx="3600450" cy="4259263"/>
          </a:xfrm>
        </p:spPr>
        <p:txBody>
          <a:bodyPr>
            <a:normAutofit/>
          </a:bodyPr>
          <a:lstStyle>
            <a:lvl1pPr>
              <a:defRPr sz="12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F1329CB-FA5D-45B5-AA42-AC585215A1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925638"/>
            <a:ext cx="3943350" cy="4259262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nl-NL" dirty="0"/>
              <a:t>Voorbeeldtekst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0688633-6D41-064D-B005-BBA9338D0D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9"/>
            <a:ext cx="78867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E50056"/>
                </a:solidFill>
              </a:defRPr>
            </a:lvl1pPr>
          </a:lstStyle>
          <a:p>
            <a:r>
              <a:rPr lang="nl-NL" dirty="0"/>
              <a:t>VOORBEELD VAN EEN ONDERWERP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F04EAE8-50B9-2846-BBF5-622AB1D3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7F6D-ADF0-1C41-93CB-D99BA5E064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36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be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4">
            <a:extLst>
              <a:ext uri="{FF2B5EF4-FFF2-40B4-BE49-F238E27FC236}">
                <a16:creationId xmlns:a16="http://schemas.microsoft.com/office/drawing/2014/main" id="{4B8653B3-70AE-4E3E-9A4D-3EAF4B4F4A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14900" y="1778434"/>
            <a:ext cx="3600450" cy="41310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l-NL" dirty="0"/>
              <a:t>Klik om een tekst toe te voegen</a:t>
            </a:r>
            <a:endParaRPr lang="en-GB" dirty="0"/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60C7571E-BBB1-4DDF-9329-A0C028CAE8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778434"/>
            <a:ext cx="3600450" cy="413103"/>
          </a:xfrm>
        </p:spPr>
        <p:txBody>
          <a:bodyPr anchor="ctr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nl-NL" dirty="0"/>
              <a:t>Klik om een tekst toe te voegen</a:t>
            </a:r>
            <a:endParaRPr lang="en-GB" dirty="0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CE54818A-2359-4656-8BAE-BA7A617F31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79280"/>
            <a:ext cx="3600450" cy="3905622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nl-NL" dirty="0"/>
              <a:t>Voorbeeldtekst</a:t>
            </a:r>
          </a:p>
        </p:txBody>
      </p:sp>
      <p:sp>
        <p:nvSpPr>
          <p:cNvPr id="11" name="Tijdelijke aanduiding voor tekst 4">
            <a:extLst>
              <a:ext uri="{FF2B5EF4-FFF2-40B4-BE49-F238E27FC236}">
                <a16:creationId xmlns:a16="http://schemas.microsoft.com/office/drawing/2014/main" id="{750B259D-85C8-43A7-A164-0E5FF89B8B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900" y="2279280"/>
            <a:ext cx="3600450" cy="3905622"/>
          </a:xfrm>
        </p:spPr>
        <p:txBody>
          <a:bodyPr>
            <a:normAutofit/>
          </a:bodyPr>
          <a:lstStyle>
            <a:lvl1pPr marL="0" indent="0">
              <a:spcBef>
                <a:spcPts val="750"/>
              </a:spcBef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nl-NL" dirty="0"/>
              <a:t>Voorbeeldtekst</a:t>
            </a:r>
          </a:p>
        </p:txBody>
      </p:sp>
      <p:sp>
        <p:nvSpPr>
          <p:cNvPr id="8" name="Titel 6">
            <a:extLst>
              <a:ext uri="{FF2B5EF4-FFF2-40B4-BE49-F238E27FC236}">
                <a16:creationId xmlns:a16="http://schemas.microsoft.com/office/drawing/2014/main" id="{AB6897B6-1B30-8840-AEF5-653E3015C3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9"/>
            <a:ext cx="7886700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E50056"/>
                </a:solidFill>
              </a:defRPr>
            </a:lvl1pPr>
          </a:lstStyle>
          <a:p>
            <a:r>
              <a:rPr lang="nl-NL" dirty="0"/>
              <a:t>VOORBEELD VAN EEN ONDERWERP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09DDEEB-416B-2246-8946-A1807A5331B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687F6D-ADF0-1C41-93CB-D99BA5E064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0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2F35E840-7D0C-489A-B88C-9B5B6A358F43}"/>
              </a:ext>
            </a:extLst>
          </p:cNvPr>
          <p:cNvSpPr/>
          <p:nvPr/>
        </p:nvSpPr>
        <p:spPr>
          <a:xfrm>
            <a:off x="2362200" y="733425"/>
            <a:ext cx="4419600" cy="539115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400"/>
          </a:p>
        </p:txBody>
      </p:sp>
      <p:pic>
        <p:nvPicPr>
          <p:cNvPr id="14" name="Afbeelding 2">
            <a:extLst>
              <a:ext uri="{FF2B5EF4-FFF2-40B4-BE49-F238E27FC236}">
                <a16:creationId xmlns:a16="http://schemas.microsoft.com/office/drawing/2014/main" id="{FFDA8079-95BD-45E3-8313-ABF6A59ED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162" y="601590"/>
            <a:ext cx="355939" cy="297299"/>
          </a:xfrm>
          <a:prstGeom prst="rect">
            <a:avLst/>
          </a:prstGeom>
        </p:spPr>
      </p:pic>
      <p:sp>
        <p:nvSpPr>
          <p:cNvPr id="20" name="Tijdelijke aanduiding voor tekst 19">
            <a:extLst>
              <a:ext uri="{FF2B5EF4-FFF2-40B4-BE49-F238E27FC236}">
                <a16:creationId xmlns:a16="http://schemas.microsoft.com/office/drawing/2014/main" id="{7E150451-5081-475D-A7BF-2CE6F5C377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30162" y="5429601"/>
            <a:ext cx="3683000" cy="493713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DA6865-FA7E-094E-A575-DAADE998A2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30162" y="1628775"/>
            <a:ext cx="3683000" cy="360045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venir Next Condensed" panose="020B0506020202020204" pitchFamily="34" charset="0"/>
              </a:defRPr>
            </a:lvl1pPr>
          </a:lstStyle>
          <a:p>
            <a:r>
              <a:rPr lang="nl-NL" dirty="0"/>
              <a:t>‘QUOTE’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6CD40AA-A659-C746-BA8C-332F200424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D687F6D-ADF0-1C41-93CB-D99BA5E064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55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NL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F55C8E-1A53-4464-AECF-6A454CB6D7A8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650" y="773705"/>
            <a:ext cx="7181850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88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6846E-420A-4B0A-8E6F-B37BAF7069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52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 en objec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0000" y="900000"/>
            <a:ext cx="7127190" cy="504701"/>
          </a:xfrm>
        </p:spPr>
        <p:txBody>
          <a:bodyPr/>
          <a:lstStyle>
            <a:lvl1pPr>
              <a:defRPr baseline="0">
                <a:solidFill>
                  <a:srgbClr val="E11837"/>
                </a:solidFill>
              </a:defRPr>
            </a:lvl1pPr>
          </a:lstStyle>
          <a:p>
            <a:r>
              <a:rPr lang="en-US"/>
              <a:t>Klik om een titel te maken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40000" y="1620000"/>
            <a:ext cx="7110789" cy="3744215"/>
          </a:xfrm>
        </p:spPr>
        <p:txBody>
          <a:bodyPr/>
          <a:lstStyle>
            <a:lvl1pPr marL="355600" indent="-355600">
              <a:defRPr sz="2800">
                <a:latin typeface="Arial" pitchFamily="34" charset="0"/>
                <a:cs typeface="Arial" pitchFamily="34" charset="0"/>
              </a:defRPr>
            </a:lvl1pPr>
            <a:lvl2pPr marL="712788" indent="-357188">
              <a:defRPr sz="2400" b="0"/>
            </a:lvl2pPr>
            <a:lvl3pPr marL="985838" indent="-273050">
              <a:defRPr sz="2000" b="0"/>
            </a:lvl3pPr>
            <a:lvl4pPr marL="1341438" indent="-260350">
              <a:defRPr/>
            </a:lvl4pPr>
            <a:lvl5pPr marL="1614488" indent="-273050">
              <a:defRPr/>
            </a:lvl5pPr>
          </a:lstStyle>
          <a:p>
            <a:pPr lvl="0"/>
            <a:r>
              <a:rPr lang="en-US"/>
              <a:t>Klik om tekst toe te voegen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64215"/>
            <a:ext cx="14271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1650" y="773705"/>
            <a:ext cx="7181850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logo-international-transparant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48000" y="180000"/>
            <a:ext cx="2519476" cy="505261"/>
          </a:xfrm>
          <a:prstGeom prst="rect">
            <a:avLst/>
          </a:prstGeom>
        </p:spPr>
      </p:pic>
      <p:sp>
        <p:nvSpPr>
          <p:cNvPr id="9" name="Tijdelijke aanduiding voor voettekst 11"/>
          <p:cNvSpPr txBox="1">
            <a:spLocks/>
          </p:cNvSpPr>
          <p:nvPr userDrawn="1"/>
        </p:nvSpPr>
        <p:spPr>
          <a:xfrm>
            <a:off x="164992" y="6448097"/>
            <a:ext cx="8712968" cy="24447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210050" algn="ctr"/>
                <a:tab pos="8434388" algn="r"/>
              </a:tabLst>
              <a:defRPr/>
            </a:pPr>
            <a:fld id="{EAF4C16F-7F9B-47B7-B437-999F0547320C}" type="datetime1">
              <a:rPr lang="nl-NL" sz="900" smtClean="0">
                <a:solidFill>
                  <a:prstClr val="black"/>
                </a:solidFill>
              </a:rPr>
              <a:pPr>
                <a:tabLst>
                  <a:tab pos="4210050" algn="ctr"/>
                  <a:tab pos="8434388" algn="r"/>
                </a:tabLst>
                <a:defRPr/>
              </a:pPr>
              <a:t>10-11-2020</a:t>
            </a:fld>
            <a:r>
              <a:rPr lang="nl-NL" sz="900" dirty="0">
                <a:solidFill>
                  <a:prstClr val="black"/>
                </a:solidFill>
              </a:rPr>
              <a:t> 	© HAN Automotive	</a:t>
            </a:r>
            <a:r>
              <a:rPr lang="nl-NL" sz="900" dirty="0">
                <a:solidFill>
                  <a:srgbClr val="000000"/>
                </a:solidFill>
              </a:rPr>
              <a:t> </a:t>
            </a:r>
            <a:fld id="{74E789E7-6100-4E95-A37D-B36F8251BEB8}" type="slidenum">
              <a:rPr lang="nl-NL" sz="900" smtClean="0">
                <a:solidFill>
                  <a:srgbClr val="000000"/>
                </a:solidFill>
              </a:rPr>
              <a:pPr>
                <a:tabLst>
                  <a:tab pos="4210050" algn="ctr"/>
                  <a:tab pos="8434388" algn="r"/>
                </a:tabLst>
                <a:defRPr/>
              </a:pPr>
              <a:t>‹nr.›</a:t>
            </a:fld>
            <a:endParaRPr lang="nl-NL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4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6486190-F1D1-43BB-B712-AB7BE1C1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C46703-C372-4CCF-BBDB-349EF159E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2936B9B-9586-48DE-B845-C54BC129D8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807" y="6227764"/>
            <a:ext cx="1359194" cy="58891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0F5766-4310-A54E-AEED-B54FD2369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396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D687F6D-ADF0-1C41-93CB-D99BA5E0641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37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9" r:id="rId7"/>
    <p:sldLayoutId id="2147483677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lang="nl-NL" sz="3200" b="0" kern="1200" baseline="0" dirty="0">
          <a:solidFill>
            <a:srgbClr val="E50056"/>
          </a:solidFill>
          <a:latin typeface="Avenir Next Condensed" panose="020B0506020202020204" pitchFamily="34" charset="0"/>
          <a:ea typeface="+mj-ea"/>
          <a:cs typeface="Arial" panose="020B0604020202020204" pitchFamily="34" charset="0"/>
          <a:sym typeface="Avenir Next Condensed Demi Bold"/>
        </a:defRPr>
      </a:lvl1pPr>
    </p:titleStyle>
    <p:bodyStyle>
      <a:lvl1pPr marL="128585" indent="-128585" algn="l" defTabSz="514337" rtl="0" eaLnBrk="1" latinLnBrk="0" hangingPunct="1">
        <a:lnSpc>
          <a:spcPct val="80000"/>
        </a:lnSpc>
        <a:spcBef>
          <a:spcPts val="56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80000"/>
        </a:lnSpc>
        <a:spcBef>
          <a:spcPts val="281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80000"/>
        </a:lnSpc>
        <a:spcBef>
          <a:spcPts val="281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8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80000"/>
        </a:lnSpc>
        <a:spcBef>
          <a:spcPts val="281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321E1BB-A69F-4540-AE86-B68BCB0B20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Aishwarya Aswal</a:t>
            </a:r>
          </a:p>
          <a:p>
            <a:r>
              <a:rPr lang="nl-NL" dirty="0"/>
              <a:t>Ad Oomen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8D9144-D38B-C74D-8983-140B65FF5D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MES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CBFDDB1-D316-B446-8C79-25205C2A9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Electric, </a:t>
            </a:r>
            <a:r>
              <a:rPr lang="nl-NL" dirty="0" err="1"/>
              <a:t>Hybrid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Fuel</a:t>
            </a:r>
            <a:r>
              <a:rPr lang="nl-NL" dirty="0"/>
              <a:t> </a:t>
            </a:r>
            <a:r>
              <a:rPr lang="nl-NL" dirty="0" err="1"/>
              <a:t>Cell</a:t>
            </a:r>
            <a:r>
              <a:rPr lang="nl-NL" dirty="0"/>
              <a:t> </a:t>
            </a:r>
            <a:r>
              <a:rPr lang="nl-NL" dirty="0" err="1"/>
              <a:t>Powertrains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C92217-AFE3-9542-8B3A-83756D35F82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687F6D-ADF0-1C41-93CB-D99BA5E06410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120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0" dirty="0"/>
              <a:t>Understand, analyze and contribute to innovations in Power Trains 	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professional task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9529" t="21069" r="2263" b="8155"/>
          <a:stretch/>
        </p:blipFill>
        <p:spPr>
          <a:xfrm>
            <a:off x="1752600" y="2490439"/>
            <a:ext cx="6236898" cy="364034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200651A7-553E-47E3-9FDD-031DEDBABF12}"/>
              </a:ext>
            </a:extLst>
          </p:cNvPr>
          <p:cNvSpPr txBox="1"/>
          <p:nvPr/>
        </p:nvSpPr>
        <p:spPr>
          <a:xfrm rot="19476372">
            <a:off x="839061" y="2825738"/>
            <a:ext cx="1501163" cy="58477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nl-NL" sz="3200" dirty="0" err="1">
                <a:solidFill>
                  <a:schemeClr val="accent2"/>
                </a:solidFill>
              </a:rPr>
              <a:t>hybrid</a:t>
            </a:r>
            <a:endParaRPr lang="nl-NL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7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theory:</a:t>
            </a:r>
          </a:p>
          <a:p>
            <a:pPr lvl="1"/>
            <a:r>
              <a:rPr lang="en-US" dirty="0"/>
              <a:t>lectures</a:t>
            </a:r>
          </a:p>
          <a:p>
            <a:pPr lvl="1"/>
            <a:r>
              <a:rPr lang="en-US" dirty="0"/>
              <a:t>modeling assignment in </a:t>
            </a:r>
            <a:r>
              <a:rPr lang="en-US" dirty="0" err="1"/>
              <a:t>AMEsim</a:t>
            </a:r>
            <a:endParaRPr lang="en-US" dirty="0"/>
          </a:p>
          <a:p>
            <a:r>
              <a:rPr lang="en-US" dirty="0"/>
              <a:t>minor project</a:t>
            </a:r>
          </a:p>
          <a:p>
            <a:r>
              <a:rPr lang="en-US" dirty="0"/>
              <a:t>capita </a:t>
            </a:r>
            <a:r>
              <a:rPr lang="en-US" dirty="0" err="1"/>
              <a:t>selecta</a:t>
            </a:r>
            <a:r>
              <a:rPr lang="en-US" dirty="0"/>
              <a:t> (link with minor project)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course structure</a:t>
            </a:r>
          </a:p>
        </p:txBody>
      </p:sp>
    </p:spTree>
    <p:extLst>
      <p:ext uri="{BB962C8B-B14F-4D97-AF65-F5344CB8AC3E}">
        <p14:creationId xmlns:p14="http://schemas.microsoft.com/office/powerpoint/2010/main" val="266666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fundamentals and modeling: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Why do we need intelligent powertrains?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Fundamentals and definitions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Components of hybrid drivelines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Backward modeling of drivelines (4-pole).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Theory: Content EHFP lectures term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239" y="3950401"/>
            <a:ext cx="3283111" cy="20035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239" y="1805940"/>
            <a:ext cx="3283111" cy="18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2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Power flow in hybrid drivelines and energy management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Fundamentals of e-motors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Hybrid drivelines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Energy management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Theory: Content EHFP lectures term 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465" y="3429000"/>
            <a:ext cx="5153412" cy="24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5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AMEsim</a:t>
            </a:r>
            <a:r>
              <a:rPr lang="en-US" dirty="0"/>
              <a:t>: modeling of an intelligent driveline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Theory: </a:t>
            </a:r>
            <a:r>
              <a:rPr lang="en-US" dirty="0" err="1"/>
              <a:t>AMEsim</a:t>
            </a:r>
            <a:r>
              <a:rPr lang="en-US" dirty="0"/>
              <a:t> assignment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289" y="2623351"/>
            <a:ext cx="4953000" cy="30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9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FCE7C2F-A1B2-4BEE-B9FF-1355599FAB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Minor projects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52600"/>
            <a:ext cx="18288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752600"/>
            <a:ext cx="3793506" cy="1752600"/>
          </a:xfrm>
          <a:prstGeom prst="rect">
            <a:avLst/>
          </a:prstGeom>
        </p:spPr>
      </p:pic>
      <p:pic>
        <p:nvPicPr>
          <p:cNvPr id="1026" name="Picture 2" descr="https://upload.wikimedia.org/wikipedia/commons/1/18/Breng_5243%2C_Arnhem_sta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1"/>
            <a:ext cx="3505200" cy="233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343400"/>
            <a:ext cx="3429000" cy="166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BE5DAB-67E7-4F66-A55C-CD40ADD28A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Study</a:t>
            </a:r>
            <a:r>
              <a:rPr lang="nl-NL" dirty="0"/>
              <a:t> of peer </a:t>
            </a:r>
            <a:r>
              <a:rPr lang="nl-NL" dirty="0" err="1"/>
              <a:t>reviewed</a:t>
            </a:r>
            <a:r>
              <a:rPr lang="nl-NL" dirty="0"/>
              <a:t> paper(s)</a:t>
            </a:r>
          </a:p>
          <a:p>
            <a:r>
              <a:rPr lang="nl-NL" dirty="0" err="1"/>
              <a:t>Related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minor project</a:t>
            </a:r>
          </a:p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706209-EC14-4F39-A250-7B12BA95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Capita </a:t>
            </a:r>
            <a:r>
              <a:rPr lang="nl-NL" dirty="0" err="1"/>
              <a:t>selecta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033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93DBA66-848F-4277-A321-8EB1297852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to wheel needs to be included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48650"/>
            <a:ext cx="6084168" cy="43045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9506" y="5903315"/>
            <a:ext cx="7560840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https://www.mycomics.de/comic-pages/1866-sauberes-elektro-auto-faehrt-mit-schmutziger-energie.html#page/1/mode/1up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3771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S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al_wit_v4_dianummering" id="{0C784DB0-E43D-5C42-9861-34ECE49535EA}" vid="{5602E206-87FC-1141-ABFC-2492A1667C8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smal_wit_met_dianummering</Template>
  <TotalTime>0</TotalTime>
  <Words>156</Words>
  <Application>Microsoft Office PowerPoint</Application>
  <PresentationFormat>Diavoorstelling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Avenir Next Condensed</vt:lpstr>
      <vt:lpstr>Calibri</vt:lpstr>
      <vt:lpstr>Presentatie_Smal</vt:lpstr>
      <vt:lpstr>PowerPoint-presentatie</vt:lpstr>
      <vt:lpstr>professional task</vt:lpstr>
      <vt:lpstr>course structure</vt:lpstr>
      <vt:lpstr>Theory: Content EHFP lectures term 1</vt:lpstr>
      <vt:lpstr>Theory: Content EHFP lectures term 2</vt:lpstr>
      <vt:lpstr>Theory: AMEsim assignment</vt:lpstr>
      <vt:lpstr>Minor projects</vt:lpstr>
      <vt:lpstr>Capita selecta</vt:lpstr>
      <vt:lpstr>Well to wheel needs to be included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Oomen Ad</dc:creator>
  <cp:lastModifiedBy>Ad Oomen</cp:lastModifiedBy>
  <cp:revision>198</cp:revision>
  <dcterms:created xsi:type="dcterms:W3CDTF">2020-02-05T06:46:38Z</dcterms:created>
  <dcterms:modified xsi:type="dcterms:W3CDTF">2020-11-10T10:18:04Z</dcterms:modified>
</cp:coreProperties>
</file>